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114"/>
  </p:notesMasterIdLst>
  <p:handoutMasterIdLst>
    <p:handoutMasterId r:id="rId115"/>
  </p:handoutMasterIdLst>
  <p:sldIdLst>
    <p:sldId id="313" r:id="rId5"/>
    <p:sldId id="314" r:id="rId6"/>
    <p:sldId id="316" r:id="rId7"/>
    <p:sldId id="411" r:id="rId8"/>
    <p:sldId id="319" r:id="rId9"/>
    <p:sldId id="395" r:id="rId10"/>
    <p:sldId id="320" r:id="rId11"/>
    <p:sldId id="405" r:id="rId12"/>
    <p:sldId id="403" r:id="rId13"/>
    <p:sldId id="404" r:id="rId14"/>
    <p:sldId id="326" r:id="rId15"/>
    <p:sldId id="321" r:id="rId16"/>
    <p:sldId id="323" r:id="rId17"/>
    <p:sldId id="324" r:id="rId18"/>
    <p:sldId id="328" r:id="rId19"/>
    <p:sldId id="327" r:id="rId20"/>
    <p:sldId id="397" r:id="rId21"/>
    <p:sldId id="322" r:id="rId22"/>
    <p:sldId id="329" r:id="rId23"/>
    <p:sldId id="330" r:id="rId24"/>
    <p:sldId id="331" r:id="rId25"/>
    <p:sldId id="332" r:id="rId26"/>
    <p:sldId id="333" r:id="rId27"/>
    <p:sldId id="318" r:id="rId28"/>
    <p:sldId id="334" r:id="rId29"/>
    <p:sldId id="335" r:id="rId30"/>
    <p:sldId id="336" r:id="rId31"/>
    <p:sldId id="337" r:id="rId32"/>
    <p:sldId id="410" r:id="rId33"/>
    <p:sldId id="412" r:id="rId34"/>
    <p:sldId id="338" r:id="rId35"/>
    <p:sldId id="398" r:id="rId36"/>
    <p:sldId id="339" r:id="rId37"/>
    <p:sldId id="340" r:id="rId38"/>
    <p:sldId id="341" r:id="rId39"/>
    <p:sldId id="343" r:id="rId40"/>
    <p:sldId id="342" r:id="rId41"/>
    <p:sldId id="399" r:id="rId42"/>
    <p:sldId id="413" r:id="rId43"/>
    <p:sldId id="344" r:id="rId44"/>
    <p:sldId id="345" r:id="rId45"/>
    <p:sldId id="346" r:id="rId46"/>
    <p:sldId id="400" r:id="rId47"/>
    <p:sldId id="347" r:id="rId48"/>
    <p:sldId id="401" r:id="rId49"/>
    <p:sldId id="348" r:id="rId50"/>
    <p:sldId id="414" r:id="rId51"/>
    <p:sldId id="402" r:id="rId52"/>
    <p:sldId id="415" r:id="rId53"/>
    <p:sldId id="350" r:id="rId54"/>
    <p:sldId id="349" r:id="rId55"/>
    <p:sldId id="351" r:id="rId56"/>
    <p:sldId id="352" r:id="rId57"/>
    <p:sldId id="416" r:id="rId58"/>
    <p:sldId id="353" r:id="rId59"/>
    <p:sldId id="354" r:id="rId60"/>
    <p:sldId id="406" r:id="rId61"/>
    <p:sldId id="355" r:id="rId62"/>
    <p:sldId id="417" r:id="rId63"/>
    <p:sldId id="356" r:id="rId64"/>
    <p:sldId id="407" r:id="rId65"/>
    <p:sldId id="358" r:id="rId66"/>
    <p:sldId id="359" r:id="rId67"/>
    <p:sldId id="418" r:id="rId68"/>
    <p:sldId id="408" r:id="rId69"/>
    <p:sldId id="423" r:id="rId70"/>
    <p:sldId id="360" r:id="rId71"/>
    <p:sldId id="424" r:id="rId72"/>
    <p:sldId id="361" r:id="rId73"/>
    <p:sldId id="357" r:id="rId74"/>
    <p:sldId id="362" r:id="rId75"/>
    <p:sldId id="363" r:id="rId76"/>
    <p:sldId id="409" r:id="rId77"/>
    <p:sldId id="364" r:id="rId78"/>
    <p:sldId id="420" r:id="rId79"/>
    <p:sldId id="365" r:id="rId80"/>
    <p:sldId id="422" r:id="rId81"/>
    <p:sldId id="369" r:id="rId82"/>
    <p:sldId id="367" r:id="rId83"/>
    <p:sldId id="366" r:id="rId84"/>
    <p:sldId id="368" r:id="rId85"/>
    <p:sldId id="421" r:id="rId86"/>
    <p:sldId id="370" r:id="rId87"/>
    <p:sldId id="371" r:id="rId88"/>
    <p:sldId id="425" r:id="rId89"/>
    <p:sldId id="372" r:id="rId90"/>
    <p:sldId id="373" r:id="rId91"/>
    <p:sldId id="426" r:id="rId92"/>
    <p:sldId id="377" r:id="rId93"/>
    <p:sldId id="374" r:id="rId94"/>
    <p:sldId id="375" r:id="rId95"/>
    <p:sldId id="376" r:id="rId96"/>
    <p:sldId id="378" r:id="rId97"/>
    <p:sldId id="379" r:id="rId98"/>
    <p:sldId id="381" r:id="rId99"/>
    <p:sldId id="380" r:id="rId100"/>
    <p:sldId id="382" r:id="rId101"/>
    <p:sldId id="383" r:id="rId102"/>
    <p:sldId id="384" r:id="rId103"/>
    <p:sldId id="385" r:id="rId104"/>
    <p:sldId id="386" r:id="rId105"/>
    <p:sldId id="387" r:id="rId106"/>
    <p:sldId id="388" r:id="rId107"/>
    <p:sldId id="389" r:id="rId108"/>
    <p:sldId id="390" r:id="rId109"/>
    <p:sldId id="391" r:id="rId110"/>
    <p:sldId id="392" r:id="rId111"/>
    <p:sldId id="393" r:id="rId112"/>
    <p:sldId id="394" r:id="rId113"/>
  </p:sldIdLst>
  <p:sldSz cx="9144000" cy="6858000" type="screen4x3"/>
  <p:notesSz cx="7010400" cy="9296400"/>
  <p:custDataLst>
    <p:tags r:id="rId116"/>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2689AE6C-0FF9-495C-88DF-1A74468A471A}">
          <p14:sldIdLst>
            <p14:sldId id="313"/>
            <p14:sldId id="314"/>
            <p14:sldId id="316"/>
            <p14:sldId id="411"/>
            <p14:sldId id="319"/>
            <p14:sldId id="395"/>
            <p14:sldId id="320"/>
            <p14:sldId id="405"/>
            <p14:sldId id="403"/>
            <p14:sldId id="404"/>
            <p14:sldId id="326"/>
            <p14:sldId id="321"/>
            <p14:sldId id="323"/>
            <p14:sldId id="324"/>
            <p14:sldId id="328"/>
            <p14:sldId id="327"/>
            <p14:sldId id="397"/>
            <p14:sldId id="322"/>
            <p14:sldId id="329"/>
            <p14:sldId id="330"/>
            <p14:sldId id="331"/>
            <p14:sldId id="332"/>
            <p14:sldId id="333"/>
            <p14:sldId id="318"/>
            <p14:sldId id="334"/>
            <p14:sldId id="335"/>
            <p14:sldId id="336"/>
            <p14:sldId id="337"/>
            <p14:sldId id="410"/>
            <p14:sldId id="412"/>
            <p14:sldId id="338"/>
            <p14:sldId id="398"/>
            <p14:sldId id="339"/>
            <p14:sldId id="340"/>
            <p14:sldId id="341"/>
            <p14:sldId id="343"/>
            <p14:sldId id="342"/>
            <p14:sldId id="399"/>
            <p14:sldId id="413"/>
            <p14:sldId id="344"/>
            <p14:sldId id="345"/>
            <p14:sldId id="346"/>
            <p14:sldId id="400"/>
            <p14:sldId id="347"/>
            <p14:sldId id="401"/>
            <p14:sldId id="348"/>
            <p14:sldId id="414"/>
            <p14:sldId id="402"/>
            <p14:sldId id="415"/>
            <p14:sldId id="350"/>
            <p14:sldId id="349"/>
            <p14:sldId id="351"/>
            <p14:sldId id="352"/>
            <p14:sldId id="416"/>
            <p14:sldId id="353"/>
            <p14:sldId id="354"/>
            <p14:sldId id="406"/>
            <p14:sldId id="355"/>
            <p14:sldId id="417"/>
            <p14:sldId id="356"/>
            <p14:sldId id="407"/>
            <p14:sldId id="358"/>
            <p14:sldId id="359"/>
            <p14:sldId id="418"/>
            <p14:sldId id="408"/>
            <p14:sldId id="423"/>
            <p14:sldId id="360"/>
            <p14:sldId id="424"/>
            <p14:sldId id="361"/>
            <p14:sldId id="357"/>
            <p14:sldId id="362"/>
            <p14:sldId id="363"/>
            <p14:sldId id="409"/>
            <p14:sldId id="364"/>
            <p14:sldId id="420"/>
            <p14:sldId id="365"/>
            <p14:sldId id="422"/>
            <p14:sldId id="369"/>
            <p14:sldId id="367"/>
            <p14:sldId id="366"/>
            <p14:sldId id="368"/>
            <p14:sldId id="421"/>
            <p14:sldId id="370"/>
            <p14:sldId id="371"/>
            <p14:sldId id="425"/>
            <p14:sldId id="372"/>
            <p14:sldId id="373"/>
            <p14:sldId id="426"/>
            <p14:sldId id="377"/>
            <p14:sldId id="374"/>
            <p14:sldId id="375"/>
            <p14:sldId id="376"/>
            <p14:sldId id="378"/>
            <p14:sldId id="379"/>
            <p14:sldId id="381"/>
            <p14:sldId id="380"/>
            <p14:sldId id="382"/>
            <p14:sldId id="383"/>
            <p14:sldId id="384"/>
            <p14:sldId id="385"/>
            <p14:sldId id="386"/>
            <p14:sldId id="387"/>
            <p14:sldId id="388"/>
            <p14:sldId id="389"/>
            <p14:sldId id="390"/>
            <p14:sldId id="391"/>
            <p14:sldId id="392"/>
            <p14:sldId id="393"/>
            <p14:sldId id="3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800000"/>
    <a:srgbClr val="FF6600"/>
    <a:srgbClr val="A50021"/>
    <a:srgbClr val="FFFFFF"/>
    <a:srgbClr val="DDDDDD"/>
    <a:srgbClr val="003366"/>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163" autoAdjust="0"/>
  </p:normalViewPr>
  <p:slideViewPr>
    <p:cSldViewPr>
      <p:cViewPr varScale="1">
        <p:scale>
          <a:sx n="109" d="100"/>
          <a:sy n="109" d="100"/>
        </p:scale>
        <p:origin x="168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pPr>
              <a:defRPr/>
            </a:pPr>
            <a:fld id="{10878D24-9582-4E4B-A99A-25615F16C338}" type="datetimeFigureOut">
              <a:rPr lang="en-US"/>
              <a:pPr>
                <a:defRPr/>
              </a:pPr>
              <a:t>8/31/2015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pPr>
              <a:defRPr/>
            </a:pPr>
            <a:fld id="{123A3760-E640-4460-8C1B-97FCF8CE6C7F}" type="slidenum">
              <a:rPr lang="en-US"/>
              <a:pPr>
                <a:defRPr/>
              </a:pPr>
              <a:t>‹#›</a:t>
            </a:fld>
            <a:endParaRPr lang="en-US"/>
          </a:p>
        </p:txBody>
      </p:sp>
    </p:spTree>
    <p:extLst>
      <p:ext uri="{BB962C8B-B14F-4D97-AF65-F5344CB8AC3E}">
        <p14:creationId xmlns:p14="http://schemas.microsoft.com/office/powerpoint/2010/main" val="1497784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782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783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783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4F46E74-5592-4BF1-BDC0-0FF62C5E11B8}" type="slidenum">
              <a:rPr lang="en-US"/>
              <a:pPr>
                <a:defRPr/>
              </a:pPr>
              <a:t>‹#›</a:t>
            </a:fld>
            <a:endParaRPr lang="en-US"/>
          </a:p>
        </p:txBody>
      </p:sp>
    </p:spTree>
    <p:extLst>
      <p:ext uri="{BB962C8B-B14F-4D97-AF65-F5344CB8AC3E}">
        <p14:creationId xmlns:p14="http://schemas.microsoft.com/office/powerpoint/2010/main" val="40725995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21E7C3-4F2E-4A98-8A96-FCBDB1C2E159}" type="slidenum">
              <a:rPr lang="en-US" smtClean="0"/>
              <a:pPr eaLnBrk="1" hangingPunct="1"/>
              <a:t>1</a:t>
            </a:fld>
            <a:endParaRPr 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74990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12E95295-BCB2-4DAE-AB03-B6031C903CE6}" type="slidenum">
              <a:rPr lang="en-US" smtClean="0"/>
              <a:pPr/>
              <a:t>24</a:t>
            </a:fld>
            <a:endParaRPr 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57831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4F46E74-5592-4BF1-BDC0-0FF62C5E11B8}" type="slidenum">
              <a:rPr lang="en-US" smtClean="0"/>
              <a:pPr>
                <a:defRPr/>
              </a:pPr>
              <a:t>26</a:t>
            </a:fld>
            <a:endParaRPr lang="en-US"/>
          </a:p>
        </p:txBody>
      </p:sp>
    </p:spTree>
    <p:extLst>
      <p:ext uri="{BB962C8B-B14F-4D97-AF65-F5344CB8AC3E}">
        <p14:creationId xmlns:p14="http://schemas.microsoft.com/office/powerpoint/2010/main" val="1807961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solution, project, and files generated</a:t>
            </a:r>
          </a:p>
          <a:p>
            <a:r>
              <a:rPr lang="en-US" dirty="0" smtClean="0"/>
              <a:t>Show extensions</a:t>
            </a:r>
            <a:endParaRPr lang="en-US" dirty="0"/>
          </a:p>
        </p:txBody>
      </p:sp>
      <p:sp>
        <p:nvSpPr>
          <p:cNvPr id="4" name="Slide Number Placeholder 3"/>
          <p:cNvSpPr>
            <a:spLocks noGrp="1"/>
          </p:cNvSpPr>
          <p:nvPr>
            <p:ph type="sldNum" sz="quarter" idx="10"/>
          </p:nvPr>
        </p:nvSpPr>
        <p:spPr/>
        <p:txBody>
          <a:bodyPr/>
          <a:lstStyle/>
          <a:p>
            <a:pPr>
              <a:defRPr/>
            </a:pPr>
            <a:fld id="{B4F46E74-5592-4BF1-BDC0-0FF62C5E11B8}" type="slidenum">
              <a:rPr lang="en-US" smtClean="0"/>
              <a:pPr>
                <a:defRPr/>
              </a:pPr>
              <a:t>27</a:t>
            </a:fld>
            <a:endParaRPr lang="en-US"/>
          </a:p>
        </p:txBody>
      </p:sp>
    </p:spTree>
    <p:extLst>
      <p:ext uri="{BB962C8B-B14F-4D97-AF65-F5344CB8AC3E}">
        <p14:creationId xmlns:p14="http://schemas.microsoft.com/office/powerpoint/2010/main" val="2596350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title &amp; text</a:t>
            </a:r>
            <a:r>
              <a:rPr lang="en-US" baseline="0" dirty="0" smtClean="0"/>
              <a:t> property = ‘program written by’</a:t>
            </a:r>
            <a:endParaRPr lang="en-US" dirty="0"/>
          </a:p>
        </p:txBody>
      </p:sp>
      <p:sp>
        <p:nvSpPr>
          <p:cNvPr id="4" name="Slide Number Placeholder 3"/>
          <p:cNvSpPr>
            <a:spLocks noGrp="1"/>
          </p:cNvSpPr>
          <p:nvPr>
            <p:ph type="sldNum" sz="quarter" idx="10"/>
          </p:nvPr>
        </p:nvSpPr>
        <p:spPr/>
        <p:txBody>
          <a:bodyPr/>
          <a:lstStyle/>
          <a:p>
            <a:pPr>
              <a:defRPr/>
            </a:pPr>
            <a:fld id="{B4F46E74-5592-4BF1-BDC0-0FF62C5E11B8}" type="slidenum">
              <a:rPr lang="en-US" smtClean="0"/>
              <a:pPr>
                <a:defRPr/>
              </a:pPr>
              <a:t>55</a:t>
            </a:fld>
            <a:endParaRPr lang="en-US"/>
          </a:p>
        </p:txBody>
      </p:sp>
    </p:spTree>
    <p:extLst>
      <p:ext uri="{BB962C8B-B14F-4D97-AF65-F5344CB8AC3E}">
        <p14:creationId xmlns:p14="http://schemas.microsoft.com/office/powerpoint/2010/main" val="3120091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mstclogo.gi</a:t>
            </a:r>
            <a:r>
              <a:rPr lang="en-US" baseline="0" dirty="0" smtClean="0"/>
              <a:t>f as label image</a:t>
            </a:r>
            <a:endParaRPr lang="en-US" dirty="0"/>
          </a:p>
        </p:txBody>
      </p:sp>
      <p:sp>
        <p:nvSpPr>
          <p:cNvPr id="4" name="Slide Number Placeholder 3"/>
          <p:cNvSpPr>
            <a:spLocks noGrp="1"/>
          </p:cNvSpPr>
          <p:nvPr>
            <p:ph type="sldNum" sz="quarter" idx="10"/>
          </p:nvPr>
        </p:nvSpPr>
        <p:spPr/>
        <p:txBody>
          <a:bodyPr/>
          <a:lstStyle/>
          <a:p>
            <a:pPr>
              <a:defRPr/>
            </a:pPr>
            <a:fld id="{B4F46E74-5592-4BF1-BDC0-0FF62C5E11B8}" type="slidenum">
              <a:rPr lang="en-US" smtClean="0"/>
              <a:pPr>
                <a:defRPr/>
              </a:pPr>
              <a:t>56</a:t>
            </a:fld>
            <a:endParaRPr lang="en-US"/>
          </a:p>
        </p:txBody>
      </p:sp>
    </p:spTree>
    <p:extLst>
      <p:ext uri="{BB962C8B-B14F-4D97-AF65-F5344CB8AC3E}">
        <p14:creationId xmlns:p14="http://schemas.microsoft.com/office/powerpoint/2010/main" val="152381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mstclogo.gi</a:t>
            </a:r>
            <a:r>
              <a:rPr lang="en-US" baseline="0" dirty="0" smtClean="0"/>
              <a:t>f as label image</a:t>
            </a:r>
            <a:endParaRPr lang="en-US" dirty="0"/>
          </a:p>
        </p:txBody>
      </p:sp>
      <p:sp>
        <p:nvSpPr>
          <p:cNvPr id="4" name="Slide Number Placeholder 3"/>
          <p:cNvSpPr>
            <a:spLocks noGrp="1"/>
          </p:cNvSpPr>
          <p:nvPr>
            <p:ph type="sldNum" sz="quarter" idx="10"/>
          </p:nvPr>
        </p:nvSpPr>
        <p:spPr/>
        <p:txBody>
          <a:bodyPr/>
          <a:lstStyle/>
          <a:p>
            <a:pPr>
              <a:defRPr/>
            </a:pPr>
            <a:fld id="{B4F46E74-5592-4BF1-BDC0-0FF62C5E11B8}" type="slidenum">
              <a:rPr lang="en-US" smtClean="0"/>
              <a:pPr>
                <a:defRPr/>
              </a:pPr>
              <a:t>57</a:t>
            </a:fld>
            <a:endParaRPr lang="en-US"/>
          </a:p>
        </p:txBody>
      </p:sp>
    </p:spTree>
    <p:extLst>
      <p:ext uri="{BB962C8B-B14F-4D97-AF65-F5344CB8AC3E}">
        <p14:creationId xmlns:p14="http://schemas.microsoft.com/office/powerpoint/2010/main" val="899884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4F46E74-5592-4BF1-BDC0-0FF62C5E11B8}" type="slidenum">
              <a:rPr lang="en-US" smtClean="0"/>
              <a:pPr>
                <a:defRPr/>
              </a:pPr>
              <a:t>71</a:t>
            </a:fld>
            <a:endParaRPr lang="en-US"/>
          </a:p>
        </p:txBody>
      </p:sp>
    </p:spTree>
    <p:extLst>
      <p:ext uri="{BB962C8B-B14F-4D97-AF65-F5344CB8AC3E}">
        <p14:creationId xmlns:p14="http://schemas.microsoft.com/office/powerpoint/2010/main" val="644449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4F46E74-5592-4BF1-BDC0-0FF62C5E11B8}" type="slidenum">
              <a:rPr lang="en-US" smtClean="0"/>
              <a:pPr>
                <a:defRPr/>
              </a:pPr>
              <a:t>78</a:t>
            </a:fld>
            <a:endParaRPr lang="en-US"/>
          </a:p>
        </p:txBody>
      </p:sp>
    </p:spTree>
    <p:extLst>
      <p:ext uri="{BB962C8B-B14F-4D97-AF65-F5344CB8AC3E}">
        <p14:creationId xmlns:p14="http://schemas.microsoft.com/office/powerpoint/2010/main" val="3824318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990600" y="3962400"/>
            <a:ext cx="7772400" cy="1500187"/>
          </a:xfrm>
          <a:prstGeom prst="rect">
            <a:avLst/>
          </a:prstGeom>
        </p:spPr>
        <p:txBody>
          <a:bodyPr anchor="b"/>
          <a:lstStyle>
            <a:lvl1pPr marL="0" indent="0" algn="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enter presenter name</a:t>
            </a:r>
          </a:p>
        </p:txBody>
      </p:sp>
      <p:sp>
        <p:nvSpPr>
          <p:cNvPr id="6" name="Title 5"/>
          <p:cNvSpPr>
            <a:spLocks noGrp="1"/>
          </p:cNvSpPr>
          <p:nvPr>
            <p:ph type="title" hasCustomPrompt="1"/>
          </p:nvPr>
        </p:nvSpPr>
        <p:spPr>
          <a:xfrm>
            <a:off x="533400" y="1295400"/>
            <a:ext cx="8229600" cy="1143000"/>
          </a:xfrm>
        </p:spPr>
        <p:txBody>
          <a:bodyPr/>
          <a:lstStyle>
            <a:lvl1pPr>
              <a:defRPr b="1"/>
            </a:lvl1pPr>
          </a:lstStyle>
          <a:p>
            <a:r>
              <a:rPr lang="en-US" dirty="0" smtClean="0"/>
              <a:t>Click to enter title</a:t>
            </a:r>
            <a:endParaRPr lang="en-US" dirty="0"/>
          </a:p>
        </p:txBody>
      </p:sp>
    </p:spTree>
    <p:extLst>
      <p:ext uri="{BB962C8B-B14F-4D97-AF65-F5344CB8AC3E}">
        <p14:creationId xmlns:p14="http://schemas.microsoft.com/office/powerpoint/2010/main" val="3600575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1226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9383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28600" y="1143001"/>
            <a:ext cx="8610600" cy="990600"/>
          </a:xfrm>
          <a:prstGeom prst="rect">
            <a:avLst/>
          </a:prstGeom>
        </p:spPr>
        <p:txBody>
          <a:bodyPr anchor="t"/>
          <a:lstStyle>
            <a:lvl1pPr algn="l">
              <a:defRPr sz="4000" b="1" cap="all"/>
            </a:lvl1pPr>
          </a:lstStyle>
          <a:p>
            <a:r>
              <a:rPr lang="en-US" dirty="0" smtClean="0"/>
              <a:t>Click to Enter title</a:t>
            </a:r>
            <a:endParaRPr lang="en-US" dirty="0"/>
          </a:p>
        </p:txBody>
      </p:sp>
      <p:sp>
        <p:nvSpPr>
          <p:cNvPr id="5" name="Text Placeholder 4"/>
          <p:cNvSpPr>
            <a:spLocks noGrp="1"/>
          </p:cNvSpPr>
          <p:nvPr>
            <p:ph type="body" sz="quarter" idx="10"/>
          </p:nvPr>
        </p:nvSpPr>
        <p:spPr>
          <a:xfrm>
            <a:off x="228600" y="2209800"/>
            <a:ext cx="8610600" cy="4419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680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13554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9710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2956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593059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783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3428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4883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3"/>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7"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designblog.nzeldes.com/2012/04/grace-hopper-as-susan-calvin/"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msascienceonline.weebly.com/uploads/6/9/0/7/6907936/5086541.jpg?518"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mstcpresley@Hotmail.com" TargetMode="External"/><Relationship Id="rId2" Type="http://schemas.openxmlformats.org/officeDocument/2006/relationships/hyperlink" Target="https://onedrive.live.com/about/en-us/"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hyperlink" Target="http://csis.pace.edu/~bergin/Java/eventfundamentals.html"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khanacademy.org/computing/computer-science/algorithms/intro-to-algorithms/v/what-are-algorithms"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2438400"/>
          </a:xfrm>
        </p:spPr>
        <p:txBody>
          <a:bodyPr/>
          <a:lstStyle/>
          <a:p>
            <a:r>
              <a:rPr lang="en-US" sz="7200" dirty="0" smtClean="0"/>
              <a:t>Unit 2 – Intro to Program Development</a:t>
            </a:r>
            <a:endParaRPr lang="en-US" sz="7200" dirty="0"/>
          </a:p>
        </p:txBody>
      </p:sp>
      <p:sp>
        <p:nvSpPr>
          <p:cNvPr id="3" name="Text Placeholder 2"/>
          <p:cNvSpPr>
            <a:spLocks noGrp="1"/>
          </p:cNvSpPr>
          <p:nvPr>
            <p:ph type="body" idx="1"/>
          </p:nvPr>
        </p:nvSpPr>
        <p:spPr/>
        <p:txBody>
          <a:bodyPr/>
          <a:lstStyle/>
          <a:p>
            <a:r>
              <a:rPr lang="en-US" dirty="0" smtClean="0"/>
              <a:t>Instructor: Brent Presley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00" y="1035774"/>
            <a:ext cx="6934200" cy="5993131"/>
          </a:xfrm>
          <a:prstGeom prst="rect">
            <a:avLst/>
          </a:prstGeom>
        </p:spPr>
      </p:pic>
    </p:spTree>
    <p:extLst>
      <p:ext uri="{BB962C8B-B14F-4D97-AF65-F5344CB8AC3E}">
        <p14:creationId xmlns:p14="http://schemas.microsoft.com/office/powerpoint/2010/main" val="29462872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Documenting methods</a:t>
            </a:r>
            <a:endParaRPr lang="en-US" dirty="0"/>
          </a:p>
        </p:txBody>
      </p:sp>
      <p:sp>
        <p:nvSpPr>
          <p:cNvPr id="3" name="Text Placeholder 2"/>
          <p:cNvSpPr>
            <a:spLocks noGrp="1"/>
          </p:cNvSpPr>
          <p:nvPr>
            <p:ph type="body" sz="quarter" idx="10"/>
          </p:nvPr>
        </p:nvSpPr>
        <p:spPr/>
        <p:txBody>
          <a:bodyPr/>
          <a:lstStyle/>
          <a:p>
            <a:pPr lvl="1"/>
            <a:r>
              <a:rPr lang="en-US" dirty="0"/>
              <a:t>To make program maintenance easier, programmers often add a description to the top of every method.</a:t>
            </a:r>
          </a:p>
          <a:p>
            <a:pPr lvl="2"/>
            <a:r>
              <a:rPr lang="en-US" dirty="0" smtClean="0"/>
              <a:t>There </a:t>
            </a:r>
            <a:r>
              <a:rPr lang="en-US" dirty="0"/>
              <a:t>are numerous ways to document methods. The technique our standard dictate is to use a block comment that starts on one line, immediately followed by the method description, followed by the comment closing characters (*/) on the next line.</a:t>
            </a:r>
          </a:p>
          <a:p>
            <a:r>
              <a:rPr lang="en-US" sz="2000" dirty="0" smtClean="0"/>
              <a:t>/* </a:t>
            </a:r>
            <a:r>
              <a:rPr lang="en-US" sz="2000" dirty="0"/>
              <a:t>This method closes the form.</a:t>
            </a:r>
          </a:p>
          <a:p>
            <a:r>
              <a:rPr lang="en-US" sz="2000" dirty="0"/>
              <a:t> * This effectively ends the program.</a:t>
            </a:r>
          </a:p>
          <a:p>
            <a:r>
              <a:rPr lang="en-US" sz="2000" dirty="0"/>
              <a:t> */</a:t>
            </a:r>
          </a:p>
          <a:p>
            <a:r>
              <a:rPr lang="en-US" sz="2000" dirty="0"/>
              <a:t>private void </a:t>
            </a:r>
            <a:r>
              <a:rPr lang="en-US" sz="2000" dirty="0" err="1"/>
              <a:t>btnExit_Click</a:t>
            </a:r>
            <a:r>
              <a:rPr lang="en-US" sz="2000" dirty="0"/>
              <a:t>(</a:t>
            </a:r>
            <a:endParaRPr lang="en-US" sz="2000" dirty="0" smtClean="0"/>
          </a:p>
          <a:p>
            <a:endParaRPr lang="en-US" dirty="0"/>
          </a:p>
        </p:txBody>
      </p:sp>
    </p:spTree>
    <p:extLst>
      <p:ext uri="{BB962C8B-B14F-4D97-AF65-F5344CB8AC3E}">
        <p14:creationId xmlns:p14="http://schemas.microsoft.com/office/powerpoint/2010/main" val="34547941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Checkpoint 2.45-2.52 p.106</a:t>
            </a:r>
          </a:p>
          <a:p>
            <a:r>
              <a:rPr lang="en-US" dirty="0" smtClean="0">
                <a:solidFill>
                  <a:srgbClr val="FF0000"/>
                </a:solidFill>
              </a:rPr>
              <a:t>Welcome Screen Program</a:t>
            </a:r>
            <a:endParaRPr lang="en-US" dirty="0">
              <a:solidFill>
                <a:srgbClr val="FF0000"/>
              </a:solidFill>
            </a:endParaRPr>
          </a:p>
        </p:txBody>
      </p:sp>
    </p:spTree>
    <p:extLst>
      <p:ext uri="{BB962C8B-B14F-4D97-AF65-F5344CB8AC3E}">
        <p14:creationId xmlns:p14="http://schemas.microsoft.com/office/powerpoint/2010/main" val="24324305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documentation</a:t>
            </a:r>
            <a:endParaRPr lang="en-US" dirty="0"/>
          </a:p>
        </p:txBody>
      </p:sp>
      <p:sp>
        <p:nvSpPr>
          <p:cNvPr id="3" name="Text Placeholder 2"/>
          <p:cNvSpPr>
            <a:spLocks noGrp="1"/>
          </p:cNvSpPr>
          <p:nvPr>
            <p:ph type="body" sz="quarter" idx="10"/>
          </p:nvPr>
        </p:nvSpPr>
        <p:spPr/>
        <p:txBody>
          <a:bodyPr/>
          <a:lstStyle/>
          <a:p>
            <a:r>
              <a:rPr lang="en-US" sz="2000" dirty="0"/>
              <a:t>C# (actually every .NET language) allows you to create summary documentation. </a:t>
            </a:r>
          </a:p>
          <a:p>
            <a:pPr lvl="1"/>
            <a:r>
              <a:rPr lang="en-US" sz="2000" dirty="0"/>
              <a:t>This documentation can be used to document a method.</a:t>
            </a:r>
          </a:p>
          <a:p>
            <a:pPr lvl="1"/>
            <a:r>
              <a:rPr lang="en-US" sz="2000" dirty="0"/>
              <a:t>The big advantage is all the summary documentation can be easily combined to create program documentation in a separate file.</a:t>
            </a:r>
          </a:p>
          <a:p>
            <a:r>
              <a:rPr lang="en-US" sz="2000" dirty="0"/>
              <a:t>On the line above the method, type three, consecutive slashes (</a:t>
            </a:r>
            <a:r>
              <a:rPr lang="en-US" sz="1600" dirty="0"/>
              <a:t>///</a:t>
            </a:r>
            <a:r>
              <a:rPr lang="en-US" sz="2000" dirty="0"/>
              <a:t>)</a:t>
            </a:r>
          </a:p>
          <a:p>
            <a:pPr lvl="1"/>
            <a:r>
              <a:rPr lang="en-US" sz="2000" dirty="0"/>
              <a:t>C# will automatically create a &lt;summary&gt; section</a:t>
            </a:r>
          </a:p>
          <a:p>
            <a:pPr lvl="1"/>
            <a:r>
              <a:rPr lang="en-US" sz="1800" dirty="0"/>
              <a:t>   /// &lt;summary&gt;</a:t>
            </a:r>
            <a:endParaRPr lang="en-US" sz="2400" dirty="0"/>
          </a:p>
          <a:p>
            <a:pPr lvl="1"/>
            <a:r>
              <a:rPr lang="en-US" sz="1800" dirty="0"/>
              <a:t>   /// </a:t>
            </a:r>
            <a:endParaRPr lang="en-US" sz="2400" dirty="0"/>
          </a:p>
          <a:p>
            <a:pPr lvl="1"/>
            <a:r>
              <a:rPr lang="en-US" sz="1800" dirty="0"/>
              <a:t>   /// &lt;/summary&gt;</a:t>
            </a:r>
            <a:endParaRPr lang="en-US" sz="2400" dirty="0"/>
          </a:p>
          <a:p>
            <a:pPr lvl="1"/>
            <a:r>
              <a:rPr lang="en-US" sz="1800" dirty="0"/>
              <a:t>   /// &lt;</a:t>
            </a:r>
            <a:r>
              <a:rPr lang="en-US" sz="1800" dirty="0" err="1"/>
              <a:t>param</a:t>
            </a:r>
            <a:r>
              <a:rPr lang="en-US" sz="1800" dirty="0"/>
              <a:t> name="sender"&gt;&lt;/</a:t>
            </a:r>
            <a:r>
              <a:rPr lang="en-US" sz="1800" dirty="0" err="1"/>
              <a:t>param</a:t>
            </a:r>
            <a:r>
              <a:rPr lang="en-US" sz="1800" dirty="0"/>
              <a:t>&gt;</a:t>
            </a:r>
            <a:endParaRPr lang="en-US" sz="2400" dirty="0"/>
          </a:p>
          <a:p>
            <a:pPr lvl="1"/>
            <a:r>
              <a:rPr lang="en-US" sz="1800" dirty="0"/>
              <a:t>   /// &lt;</a:t>
            </a:r>
            <a:r>
              <a:rPr lang="en-US" sz="1800" dirty="0" err="1"/>
              <a:t>param</a:t>
            </a:r>
            <a:r>
              <a:rPr lang="en-US" sz="1800" dirty="0"/>
              <a:t> name="e"&gt;&lt;/</a:t>
            </a:r>
            <a:r>
              <a:rPr lang="en-US" sz="1800" dirty="0" err="1"/>
              <a:t>param</a:t>
            </a:r>
            <a:r>
              <a:rPr lang="en-US" sz="1800" dirty="0" smtClean="0"/>
              <a:t>&gt;</a:t>
            </a:r>
            <a:endParaRPr lang="en-US" sz="2400" dirty="0"/>
          </a:p>
        </p:txBody>
      </p:sp>
    </p:spTree>
    <p:extLst>
      <p:ext uri="{BB962C8B-B14F-4D97-AF65-F5344CB8AC3E}">
        <p14:creationId xmlns:p14="http://schemas.microsoft.com/office/powerpoint/2010/main" val="10541609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documentation</a:t>
            </a:r>
            <a:endParaRPr lang="en-US" dirty="0"/>
          </a:p>
        </p:txBody>
      </p:sp>
      <p:sp>
        <p:nvSpPr>
          <p:cNvPr id="3" name="Text Placeholder 2"/>
          <p:cNvSpPr>
            <a:spLocks noGrp="1"/>
          </p:cNvSpPr>
          <p:nvPr>
            <p:ph type="body" sz="quarter" idx="10"/>
          </p:nvPr>
        </p:nvSpPr>
        <p:spPr/>
        <p:txBody>
          <a:bodyPr/>
          <a:lstStyle/>
          <a:p>
            <a:r>
              <a:rPr lang="en-US" sz="2400" dirty="0" smtClean="0"/>
              <a:t>Insert </a:t>
            </a:r>
            <a:r>
              <a:rPr lang="en-US" sz="2400" dirty="0"/>
              <a:t>your method description on the second (blank) line.</a:t>
            </a:r>
          </a:p>
          <a:p>
            <a:r>
              <a:rPr lang="en-US" sz="2400" dirty="0"/>
              <a:t>If your description is more than one line </a:t>
            </a:r>
            <a:r>
              <a:rPr lang="en-US" sz="2400" dirty="0" err="1"/>
              <a:t>line</a:t>
            </a:r>
            <a:r>
              <a:rPr lang="en-US" sz="2400" dirty="0"/>
              <a:t> long, simply press Enter at the end of the line and C# will insert another line with </a:t>
            </a:r>
            <a:r>
              <a:rPr lang="en-US" sz="2400" dirty="0" err="1"/>
              <a:t>with</a:t>
            </a:r>
            <a:r>
              <a:rPr lang="en-US" sz="2400" dirty="0"/>
              <a:t> the three slashes in place</a:t>
            </a:r>
          </a:p>
          <a:p>
            <a:pPr lvl="1"/>
            <a:r>
              <a:rPr lang="en-US" sz="2200" dirty="0"/>
              <a:t>If the </a:t>
            </a:r>
            <a:r>
              <a:rPr lang="en-US" sz="2200" dirty="0" err="1"/>
              <a:t>param</a:t>
            </a:r>
            <a:r>
              <a:rPr lang="en-US" sz="2200" dirty="0"/>
              <a:t> and remarks sections appear, you can delete </a:t>
            </a:r>
            <a:r>
              <a:rPr lang="en-US" sz="2200" dirty="0" smtClean="0"/>
              <a:t>them if desired.</a:t>
            </a:r>
            <a:endParaRPr lang="en-US" sz="2200" dirty="0"/>
          </a:p>
          <a:p>
            <a:pPr lvl="1"/>
            <a:r>
              <a:rPr lang="en-US" sz="2200" dirty="0"/>
              <a:t>What’s nice about this technique is when you collapse the code, the summary section collapses separately from the method and summary text (not the tags) are always visible.</a:t>
            </a:r>
          </a:p>
          <a:p>
            <a:r>
              <a:rPr lang="en-US" sz="2400" dirty="0" smtClean="0"/>
              <a:t>Our standard is the block comment technique described earlier</a:t>
            </a:r>
            <a:endParaRPr lang="en-US" sz="2400" dirty="0"/>
          </a:p>
        </p:txBody>
      </p:sp>
    </p:spTree>
    <p:extLst>
      <p:ext uri="{BB962C8B-B14F-4D97-AF65-F5344CB8AC3E}">
        <p14:creationId xmlns:p14="http://schemas.microsoft.com/office/powerpoint/2010/main" val="41389749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object oriented</a:t>
            </a:r>
            <a:endParaRPr lang="en-US" dirty="0"/>
          </a:p>
        </p:txBody>
      </p:sp>
      <p:sp>
        <p:nvSpPr>
          <p:cNvPr id="3" name="Text Placeholder 2"/>
          <p:cNvSpPr>
            <a:spLocks noGrp="1"/>
          </p:cNvSpPr>
          <p:nvPr>
            <p:ph type="body" sz="quarter" idx="10"/>
          </p:nvPr>
        </p:nvSpPr>
        <p:spPr/>
        <p:txBody>
          <a:bodyPr/>
          <a:lstStyle/>
          <a:p>
            <a:pPr lvl="1"/>
            <a:r>
              <a:rPr lang="en-US" sz="2400" i="1" dirty="0"/>
              <a:t>Class</a:t>
            </a:r>
            <a:r>
              <a:rPr lang="en-US" sz="2400" dirty="0"/>
              <a:t> - a pattern or blueprint used to create an object.</a:t>
            </a:r>
          </a:p>
          <a:p>
            <a:pPr lvl="2"/>
            <a:r>
              <a:rPr lang="en-US" sz="2000" dirty="0"/>
              <a:t>Every object used in an object-oriented program comes from a class.</a:t>
            </a:r>
          </a:p>
          <a:p>
            <a:pPr lvl="1"/>
            <a:r>
              <a:rPr lang="en-US" sz="2400" i="1" dirty="0"/>
              <a:t>Instance </a:t>
            </a:r>
            <a:r>
              <a:rPr lang="en-US" sz="2400" dirty="0"/>
              <a:t>– objects created from a class are referred to as an instance of the class and said to be </a:t>
            </a:r>
            <a:r>
              <a:rPr lang="en-US" sz="2400" i="1" dirty="0"/>
              <a:t>instantiated</a:t>
            </a:r>
            <a:r>
              <a:rPr lang="en-US" sz="2400" dirty="0"/>
              <a:t> from the class.  </a:t>
            </a:r>
          </a:p>
          <a:p>
            <a:pPr lvl="2"/>
            <a:r>
              <a:rPr lang="en-US" sz="2000" dirty="0"/>
              <a:t>You can have multiple instances of objects from the same class in your application.  (Ex:  you can have 3 labels on your form, you can have 2 buttons on your form).</a:t>
            </a:r>
          </a:p>
          <a:p>
            <a:pPr lvl="2"/>
            <a:r>
              <a:rPr lang="en-US" sz="2000" dirty="0"/>
              <a:t>Each object is uniquely referenced by its name.  </a:t>
            </a:r>
          </a:p>
        </p:txBody>
      </p:sp>
    </p:spTree>
    <p:extLst>
      <p:ext uri="{BB962C8B-B14F-4D97-AF65-F5344CB8AC3E}">
        <p14:creationId xmlns:p14="http://schemas.microsoft.com/office/powerpoint/2010/main" val="19655403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object oriented</a:t>
            </a:r>
            <a:endParaRPr lang="en-US" dirty="0"/>
          </a:p>
        </p:txBody>
      </p:sp>
      <p:sp>
        <p:nvSpPr>
          <p:cNvPr id="3" name="Text Placeholder 2"/>
          <p:cNvSpPr>
            <a:spLocks noGrp="1"/>
          </p:cNvSpPr>
          <p:nvPr>
            <p:ph type="body" sz="quarter" idx="10"/>
          </p:nvPr>
        </p:nvSpPr>
        <p:spPr/>
        <p:txBody>
          <a:bodyPr/>
          <a:lstStyle/>
          <a:p>
            <a:r>
              <a:rPr lang="en-US" sz="2400" i="1" dirty="0"/>
              <a:t>Encapsulation – </a:t>
            </a:r>
            <a:r>
              <a:rPr lang="en-US" sz="2400" dirty="0"/>
              <a:t>hiding all the properties (data) and behaviors (methods and events of an object) in one package.  </a:t>
            </a:r>
            <a:endParaRPr lang="en-US" sz="2400" dirty="0" smtClean="0"/>
          </a:p>
          <a:p>
            <a:pPr lvl="1"/>
            <a:r>
              <a:rPr lang="en-US" sz="2000" dirty="0" smtClean="0"/>
              <a:t>By </a:t>
            </a:r>
            <a:r>
              <a:rPr lang="en-US" sz="2000" dirty="0"/>
              <a:t>doing this, the programmer can use the class without having to know exactly how the class is coded.   </a:t>
            </a:r>
            <a:endParaRPr lang="en-US" sz="2000" dirty="0" smtClean="0"/>
          </a:p>
          <a:p>
            <a:pPr lvl="1"/>
            <a:r>
              <a:rPr lang="en-US" sz="2000" dirty="0" smtClean="0"/>
              <a:t>This </a:t>
            </a:r>
            <a:r>
              <a:rPr lang="en-US" sz="2000" dirty="0"/>
              <a:t>is known as </a:t>
            </a:r>
            <a:r>
              <a:rPr lang="en-US" sz="2000" i="1" dirty="0"/>
              <a:t>information hiding.</a:t>
            </a:r>
            <a:r>
              <a:rPr lang="en-US" sz="2000" dirty="0"/>
              <a:t>  </a:t>
            </a:r>
            <a:endParaRPr lang="en-US" sz="2000" dirty="0" smtClean="0"/>
          </a:p>
          <a:p>
            <a:pPr lvl="1"/>
            <a:r>
              <a:rPr lang="en-US" sz="2000" dirty="0" smtClean="0"/>
              <a:t>(</a:t>
            </a:r>
            <a:r>
              <a:rPr lang="en-US" sz="2000" dirty="0"/>
              <a:t>Example:  you can drive a car without having to know how the engine, brakes and exhaust work internally. You can add a </a:t>
            </a:r>
            <a:r>
              <a:rPr lang="en-US" sz="2000" dirty="0" err="1"/>
              <a:t>TextBox</a:t>
            </a:r>
            <a:r>
              <a:rPr lang="en-US" sz="2000" dirty="0"/>
              <a:t> to your form without knowing the code needed to draw it)</a:t>
            </a:r>
          </a:p>
          <a:p>
            <a:pPr marL="0" indent="0">
              <a:buNone/>
            </a:pPr>
            <a:r>
              <a:rPr lang="en-US" sz="2400" dirty="0"/>
              <a:t/>
            </a:r>
            <a:br>
              <a:rPr lang="en-US" sz="2400" dirty="0"/>
            </a:br>
            <a:endParaRPr lang="en-US" sz="4000" dirty="0"/>
          </a:p>
        </p:txBody>
      </p:sp>
    </p:spTree>
    <p:extLst>
      <p:ext uri="{BB962C8B-B14F-4D97-AF65-F5344CB8AC3E}">
        <p14:creationId xmlns:p14="http://schemas.microsoft.com/office/powerpoint/2010/main" val="796004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object oriented</a:t>
            </a:r>
            <a:endParaRPr lang="en-US" dirty="0"/>
          </a:p>
        </p:txBody>
      </p:sp>
      <p:sp>
        <p:nvSpPr>
          <p:cNvPr id="3" name="Text Placeholder 2"/>
          <p:cNvSpPr>
            <a:spLocks noGrp="1"/>
          </p:cNvSpPr>
          <p:nvPr>
            <p:ph type="body" sz="quarter" idx="10"/>
          </p:nvPr>
        </p:nvSpPr>
        <p:spPr/>
        <p:txBody>
          <a:bodyPr/>
          <a:lstStyle/>
          <a:p>
            <a:r>
              <a:rPr lang="en-US" sz="2400" i="1" dirty="0" smtClean="0"/>
              <a:t>Inheritance </a:t>
            </a:r>
            <a:r>
              <a:rPr lang="en-US" sz="2400" dirty="0"/>
              <a:t>– you can create one class from another class.  The new class inherits the attributes and behaviors of the original class. </a:t>
            </a:r>
          </a:p>
          <a:p>
            <a:pPr lvl="1"/>
            <a:r>
              <a:rPr lang="en-US" sz="2200" dirty="0"/>
              <a:t>A </a:t>
            </a:r>
            <a:r>
              <a:rPr lang="en-US" sz="2200" dirty="0" err="1"/>
              <a:t>ComboBox</a:t>
            </a:r>
            <a:r>
              <a:rPr lang="en-US" sz="2200" dirty="0"/>
              <a:t> inherits the traits of a </a:t>
            </a:r>
            <a:r>
              <a:rPr lang="en-US" sz="2200" dirty="0" err="1"/>
              <a:t>TextBox</a:t>
            </a:r>
            <a:r>
              <a:rPr lang="en-US" sz="2200" dirty="0"/>
              <a:t> and a </a:t>
            </a:r>
            <a:r>
              <a:rPr lang="en-US" sz="2200" dirty="0" err="1"/>
              <a:t>ListBox</a:t>
            </a:r>
            <a:r>
              <a:rPr lang="en-US" sz="2200" dirty="0"/>
              <a:t> </a:t>
            </a:r>
          </a:p>
        </p:txBody>
      </p:sp>
    </p:spTree>
    <p:extLst>
      <p:ext uri="{BB962C8B-B14F-4D97-AF65-F5344CB8AC3E}">
        <p14:creationId xmlns:p14="http://schemas.microsoft.com/office/powerpoint/2010/main" val="17965608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object oriented</a:t>
            </a:r>
            <a:endParaRPr lang="en-US" dirty="0"/>
          </a:p>
        </p:txBody>
      </p:sp>
      <p:sp>
        <p:nvSpPr>
          <p:cNvPr id="3" name="Text Placeholder 2"/>
          <p:cNvSpPr>
            <a:spLocks noGrp="1"/>
          </p:cNvSpPr>
          <p:nvPr>
            <p:ph type="body" sz="quarter" idx="10"/>
          </p:nvPr>
        </p:nvSpPr>
        <p:spPr/>
        <p:txBody>
          <a:bodyPr/>
          <a:lstStyle/>
          <a:p>
            <a:r>
              <a:rPr lang="en-US" sz="2400" i="1" dirty="0" smtClean="0"/>
              <a:t>Polymorphism </a:t>
            </a:r>
            <a:r>
              <a:rPr lang="en-US" sz="2400" i="1" dirty="0"/>
              <a:t>­ </a:t>
            </a:r>
            <a:r>
              <a:rPr lang="en-US" sz="2400" dirty="0"/>
              <a:t>- an object-oriented feature that allows the same instructions to be carried out differently depending on the object and the situation.  </a:t>
            </a:r>
            <a:endParaRPr lang="en-US" sz="2400" dirty="0" smtClean="0"/>
          </a:p>
          <a:p>
            <a:r>
              <a:rPr lang="en-US" sz="2400" dirty="0" smtClean="0"/>
              <a:t>For </a:t>
            </a:r>
            <a:r>
              <a:rPr lang="en-US" sz="2400" dirty="0"/>
              <a:t>example:  you can </a:t>
            </a:r>
            <a:r>
              <a:rPr lang="en-US" sz="2400" i="1" dirty="0"/>
              <a:t>open</a:t>
            </a:r>
            <a:r>
              <a:rPr lang="en-US" sz="2400" dirty="0"/>
              <a:t> a door but you can also </a:t>
            </a:r>
            <a:r>
              <a:rPr lang="en-US" sz="2400" i="1" dirty="0"/>
              <a:t>open</a:t>
            </a:r>
            <a:r>
              <a:rPr lang="en-US" sz="2400" dirty="0"/>
              <a:t> your eyes, </a:t>
            </a:r>
            <a:r>
              <a:rPr lang="en-US" sz="2400" i="1" dirty="0"/>
              <a:t>open</a:t>
            </a:r>
            <a:r>
              <a:rPr lang="en-US" sz="2400" dirty="0"/>
              <a:t> a jar or </a:t>
            </a:r>
            <a:r>
              <a:rPr lang="en-US" sz="2400" i="1" dirty="0"/>
              <a:t>open</a:t>
            </a:r>
            <a:r>
              <a:rPr lang="en-US" sz="2400" dirty="0"/>
              <a:t> a box.  </a:t>
            </a:r>
            <a:br>
              <a:rPr lang="en-US" sz="2400" dirty="0"/>
            </a:br>
            <a:endParaRPr lang="en-US" sz="4000" dirty="0"/>
          </a:p>
        </p:txBody>
      </p:sp>
    </p:spTree>
    <p:extLst>
      <p:ext uri="{BB962C8B-B14F-4D97-AF65-F5344CB8AC3E}">
        <p14:creationId xmlns:p14="http://schemas.microsoft.com/office/powerpoint/2010/main" val="27861481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studio help system</a:t>
            </a:r>
            <a:endParaRPr lang="en-US" dirty="0"/>
          </a:p>
        </p:txBody>
      </p:sp>
      <p:sp>
        <p:nvSpPr>
          <p:cNvPr id="3" name="Text Placeholder 2"/>
          <p:cNvSpPr>
            <a:spLocks noGrp="1"/>
          </p:cNvSpPr>
          <p:nvPr>
            <p:ph type="body" sz="quarter" idx="10"/>
          </p:nvPr>
        </p:nvSpPr>
        <p:spPr/>
        <p:txBody>
          <a:bodyPr/>
          <a:lstStyle/>
          <a:p>
            <a:r>
              <a:rPr lang="en-US" sz="2800" dirty="0"/>
              <a:t>The Visual Studio Help System is a valuable tool.  Learn to use it!! </a:t>
            </a:r>
          </a:p>
          <a:p>
            <a:r>
              <a:rPr lang="en-US" sz="2800" dirty="0"/>
              <a:t>The easiest way to get help is to use </a:t>
            </a:r>
            <a:r>
              <a:rPr lang="en-US" sz="2800" i="1" dirty="0"/>
              <a:t>Dynamic Help</a:t>
            </a:r>
            <a:r>
              <a:rPr lang="en-US" sz="2800" dirty="0"/>
              <a:t>.  </a:t>
            </a:r>
          </a:p>
          <a:p>
            <a:pPr lvl="1"/>
            <a:r>
              <a:rPr lang="en-US" sz="2400" dirty="0"/>
              <a:t>Select the appropriate object in code or on the form.</a:t>
            </a:r>
          </a:p>
          <a:p>
            <a:pPr lvl="1"/>
            <a:r>
              <a:rPr lang="en-US" sz="2400" dirty="0"/>
              <a:t>Press the F1 key on the keyboard</a:t>
            </a:r>
          </a:p>
          <a:p>
            <a:r>
              <a:rPr lang="en-US" sz="2800" dirty="0"/>
              <a:t>Visual Studio opens a new browser window (or a new browser tab) and displays the online help page for the object you selected.</a:t>
            </a:r>
          </a:p>
          <a:p>
            <a:r>
              <a:rPr lang="en-US" sz="2400" dirty="0"/>
              <a:t>I find Google to be a </a:t>
            </a:r>
            <a:r>
              <a:rPr lang="en-US" sz="2400"/>
              <a:t>valuable </a:t>
            </a:r>
            <a:r>
              <a:rPr lang="en-US" sz="2400" smtClean="0"/>
              <a:t>resource</a:t>
            </a:r>
            <a:endParaRPr lang="en-US" sz="2400" dirty="0"/>
          </a:p>
        </p:txBody>
      </p:sp>
    </p:spTree>
    <p:extLst>
      <p:ext uri="{BB962C8B-B14F-4D97-AF65-F5344CB8AC3E}">
        <p14:creationId xmlns:p14="http://schemas.microsoft.com/office/powerpoint/2010/main" val="7550108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State information program</a:t>
            </a:r>
          </a:p>
          <a:p>
            <a:endParaRPr lang="en-US" dirty="0"/>
          </a:p>
        </p:txBody>
      </p:sp>
    </p:spTree>
    <p:extLst>
      <p:ext uri="{BB962C8B-B14F-4D97-AF65-F5344CB8AC3E}">
        <p14:creationId xmlns:p14="http://schemas.microsoft.com/office/powerpoint/2010/main" val="528091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8610600" cy="990600"/>
          </a:xfrm>
        </p:spPr>
        <p:txBody>
          <a:bodyPr/>
          <a:lstStyle/>
          <a:p>
            <a:r>
              <a:rPr lang="en-US" dirty="0" smtClean="0"/>
              <a:t>Creating programs</a:t>
            </a:r>
            <a:endParaRPr lang="en-US" dirty="0"/>
          </a:p>
        </p:txBody>
      </p:sp>
      <p:sp>
        <p:nvSpPr>
          <p:cNvPr id="3" name="Text Placeholder 2"/>
          <p:cNvSpPr>
            <a:spLocks noGrp="1"/>
          </p:cNvSpPr>
          <p:nvPr>
            <p:ph type="body" sz="quarter" idx="10"/>
          </p:nvPr>
        </p:nvSpPr>
        <p:spPr>
          <a:xfrm>
            <a:off x="228600" y="2209800"/>
            <a:ext cx="4648200" cy="4419600"/>
          </a:xfrm>
        </p:spPr>
        <p:txBody>
          <a:bodyPr/>
          <a:lstStyle/>
          <a:p>
            <a:pPr lvl="1"/>
            <a:r>
              <a:rPr lang="en-US" dirty="0" smtClean="0"/>
              <a:t>The compiler also informs you if you have broken any of the rules of the language</a:t>
            </a:r>
          </a:p>
          <a:p>
            <a:pPr lvl="1"/>
            <a:r>
              <a:rPr lang="en-US" dirty="0" smtClean="0"/>
              <a:t>Compilers also optimize your code logic</a:t>
            </a:r>
          </a:p>
          <a:p>
            <a:pPr lvl="2"/>
            <a:r>
              <a:rPr lang="en-US" dirty="0" smtClean="0"/>
              <a:t>Compilers are packaged with other tools (editors, or debuggers) </a:t>
            </a:r>
          </a:p>
          <a:p>
            <a:pPr lvl="1"/>
            <a:endParaRPr lang="en-US" dirty="0" smtClean="0"/>
          </a:p>
          <a:p>
            <a:pPr lvl="2"/>
            <a:endParaRPr lang="en-US" dirty="0"/>
          </a:p>
          <a:p>
            <a:pPr marL="0" indent="0">
              <a:buNone/>
            </a:pPr>
            <a:endParaRPr lang="en-US" sz="2800" dirty="0"/>
          </a:p>
          <a:p>
            <a:endParaRPr lang="en-US" dirty="0" smtClean="0"/>
          </a:p>
          <a:p>
            <a:endParaRPr lang="en-US" dirty="0"/>
          </a:p>
        </p:txBody>
      </p:sp>
      <p:pic>
        <p:nvPicPr>
          <p:cNvPr id="1026" name="Picture 2" descr="http://designblog.nzeldes.com/wp-content/uploads/2012/04/Grace_Hopper_19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6657" y="2133600"/>
            <a:ext cx="4200000"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76657" y="5334000"/>
            <a:ext cx="3733800" cy="1754326"/>
          </a:xfrm>
          <a:prstGeom prst="rect">
            <a:avLst/>
          </a:prstGeom>
          <a:noFill/>
        </p:spPr>
        <p:txBody>
          <a:bodyPr wrap="square" rtlCol="0">
            <a:spAutoFit/>
          </a:bodyPr>
          <a:lstStyle/>
          <a:p>
            <a:r>
              <a:rPr lang="en-US" dirty="0" smtClean="0"/>
              <a:t>Admiral Grace Hopper with a Univac-1 (1956)</a:t>
            </a:r>
          </a:p>
          <a:p>
            <a:r>
              <a:rPr lang="en-US" dirty="0">
                <a:hlinkClick r:id="rId3"/>
              </a:rPr>
              <a:t>http://designblog.nzeldes.com/2012/04/grace-hopper-as-susan-calvin</a:t>
            </a:r>
            <a:r>
              <a:rPr lang="en-US" dirty="0" smtClean="0">
                <a:hlinkClick r:id="rId3"/>
              </a:rPr>
              <a:t>/</a:t>
            </a:r>
            <a:endParaRPr lang="en-US" dirty="0" smtClean="0"/>
          </a:p>
          <a:p>
            <a:endParaRPr lang="en-US" dirty="0"/>
          </a:p>
        </p:txBody>
      </p:sp>
    </p:spTree>
    <p:extLst>
      <p:ext uri="{BB962C8B-B14F-4D97-AF65-F5344CB8AC3E}">
        <p14:creationId xmlns:p14="http://schemas.microsoft.com/office/powerpoint/2010/main" val="3797903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8610600" cy="990600"/>
          </a:xfrm>
        </p:spPr>
        <p:txBody>
          <a:bodyPr/>
          <a:lstStyle/>
          <a:p>
            <a:r>
              <a:rPr lang="en-US" dirty="0" smtClean="0"/>
              <a:t>Creating programs</a:t>
            </a:r>
            <a:endParaRPr lang="en-US" dirty="0"/>
          </a:p>
        </p:txBody>
      </p:sp>
      <p:sp>
        <p:nvSpPr>
          <p:cNvPr id="3" name="Text Placeholder 2"/>
          <p:cNvSpPr>
            <a:spLocks noGrp="1"/>
          </p:cNvSpPr>
          <p:nvPr>
            <p:ph type="body" sz="quarter" idx="10"/>
          </p:nvPr>
        </p:nvSpPr>
        <p:spPr>
          <a:xfrm>
            <a:off x="228600" y="2209800"/>
            <a:ext cx="6400800" cy="4495800"/>
          </a:xfrm>
        </p:spPr>
        <p:txBody>
          <a:bodyPr/>
          <a:lstStyle/>
          <a:p>
            <a:pPr lvl="1"/>
            <a:r>
              <a:rPr lang="en-US" dirty="0" smtClean="0"/>
              <a:t>Procedural vs Object-Oriented Programming</a:t>
            </a:r>
          </a:p>
          <a:p>
            <a:pPr lvl="2"/>
            <a:r>
              <a:rPr lang="en-US" dirty="0" smtClean="0"/>
              <a:t>Procedural</a:t>
            </a:r>
          </a:p>
          <a:p>
            <a:pPr lvl="3"/>
            <a:r>
              <a:rPr lang="en-US" dirty="0" smtClean="0"/>
              <a:t>step by step program that guides the application through a sequence of instructions in order</a:t>
            </a:r>
          </a:p>
          <a:p>
            <a:pPr lvl="3"/>
            <a:r>
              <a:rPr lang="en-US" dirty="0" smtClean="0"/>
              <a:t>Algorithms are executed with functions and data that the programmer has access to is able to change</a:t>
            </a:r>
          </a:p>
          <a:p>
            <a:pPr lvl="2"/>
            <a:r>
              <a:rPr lang="en-US" dirty="0" smtClean="0"/>
              <a:t>Object – oriented</a:t>
            </a:r>
          </a:p>
          <a:p>
            <a:pPr lvl="3"/>
            <a:r>
              <a:rPr lang="en-US" dirty="0" smtClean="0"/>
              <a:t>Each program is made up of objects</a:t>
            </a:r>
          </a:p>
          <a:p>
            <a:pPr lvl="3"/>
            <a:r>
              <a:rPr lang="en-US" dirty="0" smtClean="0"/>
              <a:t>Code is re-usable </a:t>
            </a:r>
          </a:p>
          <a:p>
            <a:pPr lvl="4"/>
            <a:endParaRPr lang="en-US" dirty="0" smtClean="0"/>
          </a:p>
          <a:p>
            <a:pPr lvl="2"/>
            <a:endParaRPr lang="en-US" dirty="0" smtClean="0"/>
          </a:p>
          <a:p>
            <a:pPr lvl="1"/>
            <a:endParaRPr lang="en-US" dirty="0" smtClean="0"/>
          </a:p>
          <a:p>
            <a:pPr lvl="2"/>
            <a:endParaRPr lang="en-US" dirty="0"/>
          </a:p>
          <a:p>
            <a:pPr marL="0" indent="0">
              <a:buNone/>
            </a:pPr>
            <a:endParaRPr lang="en-US" sz="2800" dirty="0"/>
          </a:p>
          <a:p>
            <a:endParaRPr lang="en-US" dirty="0" smtClean="0"/>
          </a:p>
          <a:p>
            <a:endParaRPr lang="en-US" dirty="0"/>
          </a:p>
        </p:txBody>
      </p:sp>
      <p:pic>
        <p:nvPicPr>
          <p:cNvPr id="4098" name="Picture 2" descr="http://image.slidesharecdn.com/akproceduralvsoop-130328150134-phpapp02/95/ak-procedural-vs-oop-8-638.jpg?cb=1364482931"/>
          <p:cNvPicPr>
            <a:picLocks noChangeAspect="1" noChangeArrowheads="1"/>
          </p:cNvPicPr>
          <p:nvPr/>
        </p:nvPicPr>
        <p:blipFill rotWithShape="1">
          <a:blip r:embed="rId2">
            <a:extLst>
              <a:ext uri="{28A0092B-C50C-407E-A947-70E740481C1C}">
                <a14:useLocalDpi xmlns:a14="http://schemas.microsoft.com/office/drawing/2010/main" val="0"/>
              </a:ext>
            </a:extLst>
          </a:blip>
          <a:srcRect l="5933" t="33720" r="50022" b="14751"/>
          <a:stretch/>
        </p:blipFill>
        <p:spPr bwMode="auto">
          <a:xfrm>
            <a:off x="6324600" y="1981200"/>
            <a:ext cx="26670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image.slidesharecdn.com/akproceduralvsoop-130328150134-phpapp02/95/ak-procedural-vs-oop-8-638.jpg?cb=1364482931"/>
          <p:cNvPicPr>
            <a:picLocks noChangeAspect="1" noChangeArrowheads="1"/>
          </p:cNvPicPr>
          <p:nvPr/>
        </p:nvPicPr>
        <p:blipFill rotWithShape="1">
          <a:blip r:embed="rId2">
            <a:extLst>
              <a:ext uri="{28A0092B-C50C-407E-A947-70E740481C1C}">
                <a14:useLocalDpi xmlns:a14="http://schemas.microsoft.com/office/drawing/2010/main" val="0"/>
              </a:ext>
            </a:extLst>
          </a:blip>
          <a:srcRect l="51236" t="33482" r="7236" b="14751"/>
          <a:stretch/>
        </p:blipFill>
        <p:spPr bwMode="auto">
          <a:xfrm>
            <a:off x="6324600" y="4419600"/>
            <a:ext cx="2514600" cy="237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2614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8610600" cy="990600"/>
          </a:xfrm>
        </p:spPr>
        <p:txBody>
          <a:bodyPr/>
          <a:lstStyle/>
          <a:p>
            <a:r>
              <a:rPr lang="en-US" dirty="0" smtClean="0"/>
              <a:t>objects</a:t>
            </a:r>
            <a:endParaRPr lang="en-US" dirty="0"/>
          </a:p>
        </p:txBody>
      </p:sp>
      <p:sp>
        <p:nvSpPr>
          <p:cNvPr id="3" name="Text Placeholder 2"/>
          <p:cNvSpPr>
            <a:spLocks noGrp="1"/>
          </p:cNvSpPr>
          <p:nvPr>
            <p:ph type="body" sz="quarter" idx="10"/>
          </p:nvPr>
        </p:nvSpPr>
        <p:spPr/>
        <p:txBody>
          <a:bodyPr/>
          <a:lstStyle/>
          <a:p>
            <a:pPr lvl="1"/>
            <a:r>
              <a:rPr lang="en-US" dirty="0" smtClean="0"/>
              <a:t>An object is something you can see/touch/use</a:t>
            </a:r>
          </a:p>
          <a:p>
            <a:pPr lvl="2"/>
            <a:r>
              <a:rPr lang="en-US" dirty="0" smtClean="0"/>
              <a:t>programming objects: label, button, checkbox, menu</a:t>
            </a:r>
          </a:p>
          <a:p>
            <a:pPr lvl="2"/>
            <a:r>
              <a:rPr lang="en-US" dirty="0" smtClean="0"/>
              <a:t>Objects you can create: Person, student, building, purchase order, book, song </a:t>
            </a:r>
          </a:p>
          <a:p>
            <a:pPr lvl="2"/>
            <a:r>
              <a:rPr lang="en-US" dirty="0" smtClean="0"/>
              <a:t>Objects can be imbedded into each other. Similar to the layers on Earth.</a:t>
            </a:r>
          </a:p>
          <a:p>
            <a:pPr lvl="3"/>
            <a:r>
              <a:rPr lang="en-US" dirty="0" smtClean="0">
                <a:hlinkClick r:id="rId2"/>
              </a:rPr>
              <a:t>http</a:t>
            </a:r>
            <a:r>
              <a:rPr lang="en-US" dirty="0">
                <a:hlinkClick r:id="rId2"/>
              </a:rPr>
              <a:t>://msascienceonline.weebly.com/uploads/6/9/0/7/6907936/5086541.jpg?518</a:t>
            </a:r>
            <a:endParaRPr lang="en-US" dirty="0"/>
          </a:p>
          <a:p>
            <a:pPr lvl="2"/>
            <a:endParaRPr lang="en-US" dirty="0" smtClean="0"/>
          </a:p>
          <a:p>
            <a:pPr lvl="2"/>
            <a:endParaRPr lang="en-US" dirty="0" smtClean="0"/>
          </a:p>
          <a:p>
            <a:pPr lvl="1"/>
            <a:endParaRPr lang="en-US" dirty="0" smtClean="0"/>
          </a:p>
          <a:p>
            <a:pPr lvl="2"/>
            <a:endParaRPr lang="en-US" dirty="0"/>
          </a:p>
          <a:p>
            <a:pPr marL="0" indent="0">
              <a:buNone/>
            </a:pPr>
            <a:endParaRPr lang="en-US" sz="2800" dirty="0"/>
          </a:p>
          <a:p>
            <a:endParaRPr lang="en-US" dirty="0" smtClean="0"/>
          </a:p>
          <a:p>
            <a:endParaRPr lang="en-US" dirty="0"/>
          </a:p>
        </p:txBody>
      </p:sp>
    </p:spTree>
    <p:extLst>
      <p:ext uri="{BB962C8B-B14F-4D97-AF65-F5344CB8AC3E}">
        <p14:creationId xmlns:p14="http://schemas.microsoft.com/office/powerpoint/2010/main" val="11814782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8610600" cy="990600"/>
          </a:xfrm>
        </p:spPr>
        <p:txBody>
          <a:bodyPr/>
          <a:lstStyle/>
          <a:p>
            <a:r>
              <a:rPr lang="en-US" dirty="0" smtClean="0"/>
              <a:t>objects</a:t>
            </a:r>
            <a:endParaRPr lang="en-US" dirty="0"/>
          </a:p>
        </p:txBody>
      </p:sp>
      <p:sp>
        <p:nvSpPr>
          <p:cNvPr id="3" name="Text Placeholder 2"/>
          <p:cNvSpPr>
            <a:spLocks noGrp="1"/>
          </p:cNvSpPr>
          <p:nvPr>
            <p:ph type="body" sz="quarter" idx="10"/>
          </p:nvPr>
        </p:nvSpPr>
        <p:spPr>
          <a:xfrm>
            <a:off x="228600" y="2209800"/>
            <a:ext cx="6629400" cy="4419600"/>
          </a:xfrm>
        </p:spPr>
        <p:txBody>
          <a:bodyPr/>
          <a:lstStyle/>
          <a:p>
            <a:pPr lvl="1"/>
            <a:r>
              <a:rPr lang="en-US" dirty="0" smtClean="0"/>
              <a:t>An object has the following:</a:t>
            </a:r>
          </a:p>
          <a:p>
            <a:pPr lvl="2"/>
            <a:r>
              <a:rPr lang="en-US" dirty="0" smtClean="0"/>
              <a:t>Attributes/properties-characteristics that describe them </a:t>
            </a:r>
          </a:p>
          <a:p>
            <a:pPr lvl="3"/>
            <a:r>
              <a:rPr lang="en-US" dirty="0" smtClean="0"/>
              <a:t>Object: car… </a:t>
            </a:r>
          </a:p>
          <a:p>
            <a:pPr lvl="4"/>
            <a:r>
              <a:rPr lang="en-US" dirty="0" smtClean="0"/>
              <a:t>attribute: color…</a:t>
            </a:r>
          </a:p>
          <a:p>
            <a:pPr lvl="5"/>
            <a:r>
              <a:rPr lang="en-US" dirty="0" smtClean="0"/>
              <a:t>value of color = red</a:t>
            </a:r>
          </a:p>
          <a:p>
            <a:pPr lvl="2"/>
            <a:r>
              <a:rPr lang="en-US" dirty="0" smtClean="0"/>
              <a:t>Behaviors – methods and events</a:t>
            </a:r>
          </a:p>
          <a:p>
            <a:pPr lvl="3"/>
            <a:r>
              <a:rPr lang="en-US" dirty="0" smtClean="0"/>
              <a:t>Method – action the object can perform</a:t>
            </a:r>
          </a:p>
          <a:p>
            <a:pPr lvl="4"/>
            <a:r>
              <a:rPr lang="en-US" dirty="0" smtClean="0"/>
              <a:t>Object: car…method: </a:t>
            </a:r>
            <a:r>
              <a:rPr lang="en-US" dirty="0" err="1" smtClean="0"/>
              <a:t>StartCar</a:t>
            </a:r>
            <a:r>
              <a:rPr lang="en-US" dirty="0" smtClean="0"/>
              <a:t>... Code inside this method will start the vehicle.  </a:t>
            </a:r>
          </a:p>
          <a:p>
            <a:pPr lvl="3"/>
            <a:r>
              <a:rPr lang="en-US" dirty="0" smtClean="0"/>
              <a:t>Event – action the object responds to</a:t>
            </a:r>
          </a:p>
          <a:p>
            <a:pPr lvl="4"/>
            <a:r>
              <a:rPr lang="en-US" dirty="0" smtClean="0"/>
              <a:t>Braking, accelerating </a:t>
            </a:r>
          </a:p>
          <a:p>
            <a:pPr lvl="4"/>
            <a:endParaRPr lang="en-US" dirty="0" smtClean="0"/>
          </a:p>
          <a:p>
            <a:pPr lvl="3"/>
            <a:endParaRPr lang="en-US" dirty="0" smtClean="0"/>
          </a:p>
          <a:p>
            <a:pPr lvl="2"/>
            <a:endParaRPr lang="en-US" dirty="0" smtClean="0"/>
          </a:p>
          <a:p>
            <a:pPr lvl="1"/>
            <a:endParaRPr lang="en-US" dirty="0" smtClean="0"/>
          </a:p>
          <a:p>
            <a:pPr lvl="2"/>
            <a:endParaRPr lang="en-US" dirty="0"/>
          </a:p>
          <a:p>
            <a:pPr marL="0" indent="0">
              <a:buNone/>
            </a:pPr>
            <a:endParaRPr lang="en-US" sz="2800" dirty="0"/>
          </a:p>
          <a:p>
            <a:endParaRPr lang="en-US" dirty="0" smtClean="0"/>
          </a:p>
          <a:p>
            <a:endParaRPr lang="en-US" dirty="0"/>
          </a:p>
        </p:txBody>
      </p:sp>
      <p:pic>
        <p:nvPicPr>
          <p:cNvPr id="5122" name="Picture 2" descr="https://upload.wikimedia.org/wikipedia/commons/thumb/9/98/CPT-OOP-objects_and_classes_-_attmeth.svg/300px-CPT-OOP-objects_and_classes_-_attmeth.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1905000"/>
            <a:ext cx="2857500"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4350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Classes &amp; objects</a:t>
            </a:r>
            <a:endParaRPr lang="en-US" dirty="0"/>
          </a:p>
        </p:txBody>
      </p:sp>
      <p:sp>
        <p:nvSpPr>
          <p:cNvPr id="3" name="Text Placeholder 2"/>
          <p:cNvSpPr>
            <a:spLocks noGrp="1"/>
          </p:cNvSpPr>
          <p:nvPr>
            <p:ph type="body" sz="quarter" idx="10"/>
          </p:nvPr>
        </p:nvSpPr>
        <p:spPr/>
        <p:txBody>
          <a:bodyPr/>
          <a:lstStyle/>
          <a:p>
            <a:r>
              <a:rPr lang="en-US" sz="2400" dirty="0" smtClean="0"/>
              <a:t>“In </a:t>
            </a:r>
            <a:r>
              <a:rPr lang="en-US" sz="2400" dirty="0"/>
              <a:t>the real world, you'll often find many individual objects all of the same kind. There may be thousands of other bicycles in existence, all of the same make and model. Each bicycle was built from the same set of blueprints and therefore contains the same components. In object-oriented terms, we say that your bicycle is an </a:t>
            </a:r>
            <a:r>
              <a:rPr lang="en-US" sz="2400" i="1" dirty="0"/>
              <a:t>instance</a:t>
            </a:r>
            <a:r>
              <a:rPr lang="en-US" sz="2400" dirty="0"/>
              <a:t> of the </a:t>
            </a:r>
            <a:r>
              <a:rPr lang="en-US" sz="2400" i="1" dirty="0"/>
              <a:t>class of objects</a:t>
            </a:r>
            <a:r>
              <a:rPr lang="en-US" sz="2400" dirty="0"/>
              <a:t> known as bicycles. A </a:t>
            </a:r>
            <a:r>
              <a:rPr lang="en-US" sz="2400" i="1" dirty="0"/>
              <a:t>class</a:t>
            </a:r>
            <a:r>
              <a:rPr lang="en-US" sz="2400" dirty="0"/>
              <a:t> is the blueprint from which individual </a:t>
            </a:r>
            <a:r>
              <a:rPr lang="en-US" sz="2400" dirty="0" smtClean="0"/>
              <a:t>objects </a:t>
            </a:r>
            <a:r>
              <a:rPr lang="en-US" sz="2400" dirty="0"/>
              <a:t>are </a:t>
            </a:r>
            <a:r>
              <a:rPr lang="en-US" sz="2400" dirty="0" smtClean="0"/>
              <a:t>created”  - Oracle.com</a:t>
            </a:r>
          </a:p>
          <a:p>
            <a:pPr lvl="1"/>
            <a:r>
              <a:rPr lang="en-US" sz="2000" dirty="0" smtClean="0"/>
              <a:t>All objects of the class contain the same properties and behaviors…they have wheels, brakes, etc..</a:t>
            </a:r>
            <a:endParaRPr lang="en-US" sz="2000" dirty="0"/>
          </a:p>
        </p:txBody>
      </p:sp>
    </p:spTree>
    <p:extLst>
      <p:ext uri="{BB962C8B-B14F-4D97-AF65-F5344CB8AC3E}">
        <p14:creationId xmlns:p14="http://schemas.microsoft.com/office/powerpoint/2010/main" val="946777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19200"/>
            <a:ext cx="8229600" cy="1143000"/>
          </a:xfrm>
        </p:spPr>
        <p:txBody>
          <a:bodyPr/>
          <a:lstStyle/>
          <a:p>
            <a:r>
              <a:rPr lang="en-US" dirty="0" smtClean="0"/>
              <a:t>Class and Object relationship</a:t>
            </a:r>
            <a:endParaRPr lang="en-US" dirty="0"/>
          </a:p>
        </p:txBody>
      </p:sp>
      <p:pic>
        <p:nvPicPr>
          <p:cNvPr id="4" name="Picture 3"/>
          <p:cNvPicPr>
            <a:picLocks noChangeAspect="1"/>
          </p:cNvPicPr>
          <p:nvPr/>
        </p:nvPicPr>
        <p:blipFill>
          <a:blip r:embed="rId2"/>
          <a:stretch>
            <a:fillRect/>
          </a:stretch>
        </p:blipFill>
        <p:spPr>
          <a:xfrm>
            <a:off x="571500" y="2362200"/>
            <a:ext cx="8001000" cy="4257675"/>
          </a:xfrm>
          <a:prstGeom prst="rect">
            <a:avLst/>
          </a:prstGeom>
        </p:spPr>
      </p:pic>
    </p:spTree>
    <p:extLst>
      <p:ext uri="{BB962C8B-B14F-4D97-AF65-F5344CB8AC3E}">
        <p14:creationId xmlns:p14="http://schemas.microsoft.com/office/powerpoint/2010/main" val="537825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tatic.giantbomb.com/uploads/original/0/6948/1519232-geek_poke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3333750" cy="44767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picturestack.com/711/278/rg54wtJ.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150" y="1752600"/>
            <a:ext cx="5794375" cy="305282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us.acidcow.com/pics/20101224/funny_error_messages_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867911"/>
            <a:ext cx="3733800" cy="2028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177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8610600" cy="990600"/>
          </a:xfrm>
        </p:spPr>
        <p:txBody>
          <a:bodyPr/>
          <a:lstStyle/>
          <a:p>
            <a:r>
              <a:rPr lang="en-US" dirty="0" smtClean="0"/>
              <a:t>Visual Studio</a:t>
            </a:r>
            <a:endParaRPr lang="en-US" dirty="0"/>
          </a:p>
        </p:txBody>
      </p:sp>
      <p:sp>
        <p:nvSpPr>
          <p:cNvPr id="3" name="Text Placeholder 2"/>
          <p:cNvSpPr>
            <a:spLocks noGrp="1"/>
          </p:cNvSpPr>
          <p:nvPr>
            <p:ph type="body" sz="quarter" idx="10"/>
          </p:nvPr>
        </p:nvSpPr>
        <p:spPr>
          <a:xfrm>
            <a:off x="228600" y="2209800"/>
            <a:ext cx="6477000" cy="4419600"/>
          </a:xfrm>
        </p:spPr>
        <p:txBody>
          <a:bodyPr/>
          <a:lstStyle/>
          <a:p>
            <a:pPr lvl="1"/>
            <a:r>
              <a:rPr lang="en-US" sz="2400" dirty="0"/>
              <a:t>In this class (and Programming Logic - Intermediate), we’ll be using Microsoft C# 2013 (which is part of the Visual Studio software</a:t>
            </a:r>
            <a:r>
              <a:rPr lang="en-US" sz="2400" dirty="0" smtClean="0"/>
              <a:t>).</a:t>
            </a:r>
          </a:p>
          <a:p>
            <a:pPr lvl="2"/>
            <a:r>
              <a:rPr lang="en-US" sz="2000" dirty="0" smtClean="0"/>
              <a:t>This is already installed on your virtual machine.  </a:t>
            </a:r>
          </a:p>
          <a:p>
            <a:pPr lvl="1"/>
            <a:r>
              <a:rPr lang="en-US" sz="2400" dirty="0" smtClean="0"/>
              <a:t>This </a:t>
            </a:r>
            <a:r>
              <a:rPr lang="en-US" sz="2400" dirty="0"/>
              <a:t>software comes with an editor, a compiler, a debugger and a help system to help you learn the language.  </a:t>
            </a:r>
            <a:endParaRPr lang="en-US" sz="2400" dirty="0" smtClean="0"/>
          </a:p>
          <a:p>
            <a:pPr lvl="2"/>
            <a:r>
              <a:rPr lang="en-US" sz="2000" dirty="0" smtClean="0"/>
              <a:t>These </a:t>
            </a:r>
            <a:r>
              <a:rPr lang="en-US" sz="2000" dirty="0"/>
              <a:t>components together are called the </a:t>
            </a:r>
            <a:r>
              <a:rPr lang="en-US" sz="2000" i="1" dirty="0"/>
              <a:t>integrated development environment</a:t>
            </a:r>
            <a:r>
              <a:rPr lang="en-US" sz="2000" dirty="0"/>
              <a:t> (IDE</a:t>
            </a:r>
            <a:r>
              <a:rPr lang="en-US" sz="2000" dirty="0" smtClean="0"/>
              <a:t>).</a:t>
            </a:r>
          </a:p>
          <a:p>
            <a:pPr lvl="1"/>
            <a:endParaRPr lang="en-US" sz="2400" dirty="0" smtClean="0"/>
          </a:p>
          <a:p>
            <a:pPr lvl="1"/>
            <a:endParaRPr lang="en-US" dirty="0"/>
          </a:p>
          <a:p>
            <a:pPr lvl="2"/>
            <a:endParaRPr lang="en-US" dirty="0" smtClean="0"/>
          </a:p>
          <a:p>
            <a:pPr lvl="2"/>
            <a:endParaRPr lang="en-US" dirty="0" smtClean="0"/>
          </a:p>
          <a:p>
            <a:pPr lvl="1"/>
            <a:endParaRPr lang="en-US" dirty="0" smtClean="0"/>
          </a:p>
          <a:p>
            <a:pPr lvl="2"/>
            <a:endParaRPr lang="en-US" dirty="0"/>
          </a:p>
          <a:p>
            <a:pPr marL="0" indent="0">
              <a:buNone/>
            </a:pPr>
            <a:endParaRPr lang="en-US" sz="2800" dirty="0"/>
          </a:p>
          <a:p>
            <a:endParaRPr lang="en-US" dirty="0" smtClean="0"/>
          </a:p>
          <a:p>
            <a:endParaRPr lang="en-US" dirty="0"/>
          </a:p>
        </p:txBody>
      </p:sp>
      <p:pic>
        <p:nvPicPr>
          <p:cNvPr id="6" name="Picture 5"/>
          <p:cNvPicPr>
            <a:picLocks noChangeAspect="1"/>
          </p:cNvPicPr>
          <p:nvPr/>
        </p:nvPicPr>
        <p:blipFill>
          <a:blip r:embed="rId2"/>
          <a:stretch>
            <a:fillRect/>
          </a:stretch>
        </p:blipFill>
        <p:spPr>
          <a:xfrm>
            <a:off x="7086600" y="2667000"/>
            <a:ext cx="1447800" cy="1447800"/>
          </a:xfrm>
          <a:prstGeom prst="rect">
            <a:avLst/>
          </a:prstGeom>
        </p:spPr>
      </p:pic>
    </p:spTree>
    <p:extLst>
      <p:ext uri="{BB962C8B-B14F-4D97-AF65-F5344CB8AC3E}">
        <p14:creationId xmlns:p14="http://schemas.microsoft.com/office/powerpoint/2010/main" val="3805026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Studio framework</a:t>
            </a:r>
            <a:endParaRPr lang="en-US" dirty="0"/>
          </a:p>
        </p:txBody>
      </p:sp>
      <p:sp>
        <p:nvSpPr>
          <p:cNvPr id="3" name="Text Placeholder 2"/>
          <p:cNvSpPr>
            <a:spLocks noGrp="1"/>
          </p:cNvSpPr>
          <p:nvPr>
            <p:ph type="body" sz="quarter" idx="10"/>
          </p:nvPr>
        </p:nvSpPr>
        <p:spPr/>
        <p:txBody>
          <a:bodyPr/>
          <a:lstStyle/>
          <a:p>
            <a:pPr lvl="1"/>
            <a:r>
              <a:rPr lang="en-US" sz="2400" dirty="0" smtClean="0"/>
              <a:t>Microsoft </a:t>
            </a:r>
            <a:r>
              <a:rPr lang="en-US" sz="2400" dirty="0"/>
              <a:t>.NET Framework 4.5.  </a:t>
            </a:r>
          </a:p>
          <a:p>
            <a:pPr lvl="1"/>
            <a:r>
              <a:rPr lang="en-US" sz="2400" dirty="0"/>
              <a:t>.NET framework is</a:t>
            </a:r>
          </a:p>
          <a:p>
            <a:pPr lvl="2"/>
            <a:r>
              <a:rPr lang="en-US" sz="2000" dirty="0"/>
              <a:t>Platform on which applications are created</a:t>
            </a:r>
          </a:p>
          <a:p>
            <a:pPr lvl="2"/>
            <a:r>
              <a:rPr lang="en-US" sz="2000" dirty="0"/>
              <a:t>Goal is to connect information, people, systems and devices.</a:t>
            </a:r>
          </a:p>
          <a:p>
            <a:pPr lvl="2"/>
            <a:r>
              <a:rPr lang="en-US" sz="2000" dirty="0"/>
              <a:t>Supports C#, C++, Visual Basic and </a:t>
            </a:r>
            <a:r>
              <a:rPr lang="en-US" sz="2000" dirty="0" smtClean="0"/>
              <a:t>F#.</a:t>
            </a:r>
            <a:endParaRPr lang="en-US" sz="2000" dirty="0"/>
          </a:p>
          <a:p>
            <a:pPr lvl="2"/>
            <a:r>
              <a:rPr lang="en-US" sz="2000" dirty="0"/>
              <a:t>Contains the common IDE</a:t>
            </a:r>
          </a:p>
          <a:p>
            <a:pPr lvl="2"/>
            <a:r>
              <a:rPr lang="en-US" sz="2000" dirty="0"/>
              <a:t>Contains common set of classes shared by the above languages:  </a:t>
            </a:r>
          </a:p>
          <a:p>
            <a:pPr lvl="3"/>
            <a:r>
              <a:rPr lang="en-US" sz="1800" dirty="0"/>
              <a:t>Prewritten code for Windows components (form, toolbars, textboxes, </a:t>
            </a:r>
            <a:r>
              <a:rPr lang="en-US" sz="1800" dirty="0" err="1"/>
              <a:t>etc</a:t>
            </a:r>
            <a:r>
              <a:rPr lang="en-US" sz="1800" dirty="0"/>
              <a:t>).</a:t>
            </a:r>
          </a:p>
          <a:p>
            <a:pPr lvl="3"/>
            <a:r>
              <a:rPr lang="en-US" sz="1800" dirty="0"/>
              <a:t>Common utilities – math utilities, string manipulation.</a:t>
            </a:r>
          </a:p>
          <a:p>
            <a:pPr lvl="1"/>
            <a:r>
              <a:rPr lang="en-US" sz="2400" dirty="0" smtClean="0"/>
              <a:t>For VS-.NET </a:t>
            </a:r>
            <a:r>
              <a:rPr lang="en-US" sz="2400" dirty="0"/>
              <a:t>Framework must be installed on </a:t>
            </a:r>
            <a:r>
              <a:rPr lang="en-US" sz="2400" dirty="0" smtClean="0"/>
              <a:t>computers</a:t>
            </a:r>
            <a:r>
              <a:rPr lang="en-US" dirty="0"/>
              <a:t/>
            </a:r>
            <a:br>
              <a:rPr lang="en-US" dirty="0"/>
            </a:br>
            <a:endParaRPr lang="en-US" dirty="0"/>
          </a:p>
        </p:txBody>
      </p:sp>
      <p:pic>
        <p:nvPicPr>
          <p:cNvPr id="4" name="Picture 3"/>
          <p:cNvPicPr>
            <a:picLocks noChangeAspect="1"/>
          </p:cNvPicPr>
          <p:nvPr/>
        </p:nvPicPr>
        <p:blipFill>
          <a:blip r:embed="rId2"/>
          <a:stretch>
            <a:fillRect/>
          </a:stretch>
        </p:blipFill>
        <p:spPr>
          <a:xfrm>
            <a:off x="5791200" y="1828800"/>
            <a:ext cx="3352800" cy="1362075"/>
          </a:xfrm>
          <a:prstGeom prst="rect">
            <a:avLst/>
          </a:prstGeom>
        </p:spPr>
      </p:pic>
    </p:spTree>
    <p:extLst>
      <p:ext uri="{BB962C8B-B14F-4D97-AF65-F5344CB8AC3E}">
        <p14:creationId xmlns:p14="http://schemas.microsoft.com/office/powerpoint/2010/main" val="1520639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Text Placeholder 2"/>
          <p:cNvSpPr>
            <a:spLocks noGrp="1"/>
          </p:cNvSpPr>
          <p:nvPr>
            <p:ph type="body" sz="quarter" idx="10"/>
          </p:nvPr>
        </p:nvSpPr>
        <p:spPr/>
        <p:txBody>
          <a:bodyPr/>
          <a:lstStyle/>
          <a:p>
            <a:r>
              <a:rPr lang="en-US" sz="2800" dirty="0" smtClean="0"/>
              <a:t>Creating programs</a:t>
            </a:r>
          </a:p>
          <a:p>
            <a:r>
              <a:rPr lang="en-US" sz="2800" dirty="0" smtClean="0"/>
              <a:t>Visual Studio</a:t>
            </a:r>
          </a:p>
          <a:p>
            <a:pPr lvl="1"/>
            <a:r>
              <a:rPr lang="en-US" sz="2400" dirty="0" smtClean="0"/>
              <a:t>Starting VS, saving a new project, solutions</a:t>
            </a:r>
          </a:p>
          <a:p>
            <a:r>
              <a:rPr lang="en-US" sz="2800" dirty="0" smtClean="0"/>
              <a:t>The IDE (integrated development environment)</a:t>
            </a:r>
          </a:p>
          <a:p>
            <a:r>
              <a:rPr lang="en-US" sz="2800" dirty="0" smtClean="0"/>
              <a:t>Form designer window</a:t>
            </a:r>
          </a:p>
          <a:p>
            <a:r>
              <a:rPr lang="en-US" sz="2800" dirty="0" smtClean="0"/>
              <a:t>Objects</a:t>
            </a:r>
          </a:p>
          <a:p>
            <a:r>
              <a:rPr lang="en-US" sz="2800" dirty="0" smtClean="0"/>
              <a:t>Icons</a:t>
            </a:r>
          </a:p>
          <a:p>
            <a:r>
              <a:rPr lang="en-US" sz="2800" dirty="0"/>
              <a:t>New project – six steps</a:t>
            </a:r>
          </a:p>
          <a:p>
            <a:r>
              <a:rPr lang="en-US" sz="2800" dirty="0"/>
              <a:t>Controls &amp; labels</a:t>
            </a:r>
            <a:endParaRPr lang="en-US" sz="2800" dirty="0" smtClean="0"/>
          </a:p>
          <a:p>
            <a:endParaRPr lang="en-US" dirty="0" smtClean="0"/>
          </a:p>
          <a:p>
            <a:endParaRPr lang="en-US" dirty="0"/>
          </a:p>
        </p:txBody>
      </p:sp>
    </p:spTree>
    <p:extLst>
      <p:ext uri="{BB962C8B-B14F-4D97-AF65-F5344CB8AC3E}">
        <p14:creationId xmlns:p14="http://schemas.microsoft.com/office/powerpoint/2010/main" val="1004286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visual studio</a:t>
            </a:r>
            <a:endParaRPr lang="en-US" dirty="0"/>
          </a:p>
        </p:txBody>
      </p:sp>
      <p:sp>
        <p:nvSpPr>
          <p:cNvPr id="3" name="Text Placeholder 2"/>
          <p:cNvSpPr>
            <a:spLocks noGrp="1"/>
          </p:cNvSpPr>
          <p:nvPr>
            <p:ph type="body" sz="quarter" idx="10"/>
          </p:nvPr>
        </p:nvSpPr>
        <p:spPr/>
        <p:txBody>
          <a:bodyPr/>
          <a:lstStyle/>
          <a:p>
            <a:r>
              <a:rPr lang="en-US" sz="2400" dirty="0" smtClean="0">
                <a:solidFill>
                  <a:srgbClr val="FF0000"/>
                </a:solidFill>
              </a:rPr>
              <a:t>Start visual studio</a:t>
            </a:r>
          </a:p>
          <a:p>
            <a:pPr lvl="1"/>
            <a:r>
              <a:rPr lang="en-US" sz="2000" dirty="0" smtClean="0"/>
              <a:t>Start page should pop up the first time.  If not there click view…start page</a:t>
            </a:r>
          </a:p>
          <a:p>
            <a:r>
              <a:rPr lang="en-US" sz="2400" dirty="0" smtClean="0"/>
              <a:t>Start a new project.  Put it on the desktop, name it Sample</a:t>
            </a:r>
          </a:p>
          <a:p>
            <a:pPr lvl="0"/>
            <a:r>
              <a:rPr lang="en-US" sz="1600" dirty="0"/>
              <a:t>In the Start Page, click </a:t>
            </a:r>
            <a:r>
              <a:rPr lang="en-US" sz="1600" i="1" dirty="0"/>
              <a:t>New Project…</a:t>
            </a:r>
            <a:r>
              <a:rPr lang="en-US" sz="1600" dirty="0"/>
              <a:t>  </a:t>
            </a:r>
          </a:p>
          <a:p>
            <a:pPr lvl="0"/>
            <a:r>
              <a:rPr lang="en-US" sz="1600" dirty="0"/>
              <a:t>In the left column of the dialog box that appears, select Visual C#</a:t>
            </a:r>
          </a:p>
          <a:p>
            <a:pPr lvl="0"/>
            <a:r>
              <a:rPr lang="en-US" sz="1600" dirty="0"/>
              <a:t>In the center column, ensure </a:t>
            </a:r>
            <a:r>
              <a:rPr lang="en-US" sz="1600" i="1" dirty="0"/>
              <a:t>Windows Forms Application </a:t>
            </a:r>
            <a:r>
              <a:rPr lang="en-US" sz="1600" dirty="0"/>
              <a:t>is selected</a:t>
            </a:r>
            <a:r>
              <a:rPr lang="en-US" sz="1600" i="1" dirty="0"/>
              <a:t>.</a:t>
            </a:r>
            <a:endParaRPr lang="en-US" sz="1600" dirty="0"/>
          </a:p>
          <a:p>
            <a:pPr lvl="0"/>
            <a:r>
              <a:rPr lang="en-US" sz="1600" dirty="0"/>
              <a:t>In the </a:t>
            </a:r>
            <a:r>
              <a:rPr lang="en-US" sz="1600" i="1" dirty="0"/>
              <a:t>Name </a:t>
            </a:r>
            <a:r>
              <a:rPr lang="en-US" sz="1600" dirty="0"/>
              <a:t>text box, enter the name of your project.  </a:t>
            </a:r>
            <a:r>
              <a:rPr lang="en-US" sz="1600" b="1" dirty="0"/>
              <a:t>Do not </a:t>
            </a:r>
            <a:r>
              <a:rPr lang="en-US" sz="1600" dirty="0"/>
              <a:t>keep the default of WindowsFormsApplication1. Change the </a:t>
            </a:r>
            <a:r>
              <a:rPr lang="en-US" sz="1600" i="1" dirty="0"/>
              <a:t>Name</a:t>
            </a:r>
            <a:r>
              <a:rPr lang="en-US" sz="1600" dirty="0"/>
              <a:t> to something meaningful to describe the project.  (Note:  follow standards/guidelines identified by the instructor). </a:t>
            </a:r>
          </a:p>
          <a:p>
            <a:pPr lvl="0"/>
            <a:r>
              <a:rPr lang="en-US" sz="1600" dirty="0"/>
              <a:t>Ensure the Location text box contains the correct location for your project. If not, click the Browse button and designate the correct location</a:t>
            </a:r>
            <a:r>
              <a:rPr lang="en-US" sz="1600" dirty="0" smtClean="0"/>
              <a:t>.</a:t>
            </a:r>
            <a:endParaRPr lang="en-US" sz="1600" dirty="0"/>
          </a:p>
          <a:p>
            <a:pPr lvl="0"/>
            <a:r>
              <a:rPr lang="en-US" sz="1600" dirty="0"/>
              <a:t>Click OK</a:t>
            </a:r>
          </a:p>
          <a:p>
            <a:r>
              <a:rPr lang="en-US" sz="1600" dirty="0"/>
              <a:t>The </a:t>
            </a:r>
            <a:r>
              <a:rPr lang="en-US" sz="1600" i="1" dirty="0"/>
              <a:t>Start Page </a:t>
            </a:r>
            <a:r>
              <a:rPr lang="en-US" sz="1600" dirty="0"/>
              <a:t>should automatically close.  If not, close it by clicking the </a:t>
            </a:r>
            <a:r>
              <a:rPr lang="en-US" sz="1600" dirty="0">
                <a:sym typeface="Wingdings 2" panose="05020102010507070707" pitchFamily="18" charset="2"/>
              </a:rPr>
              <a:t></a:t>
            </a:r>
            <a:r>
              <a:rPr lang="en-US" sz="1600" dirty="0"/>
              <a:t> on the Start Page tab. Be careful not to close the entire IDE.</a:t>
            </a:r>
            <a:br>
              <a:rPr lang="en-US" sz="1600" dirty="0"/>
            </a:br>
            <a:endParaRPr lang="en-US" sz="1600" dirty="0" smtClean="0"/>
          </a:p>
          <a:p>
            <a:endParaRPr lang="en-US" dirty="0"/>
          </a:p>
        </p:txBody>
      </p:sp>
    </p:spTree>
    <p:extLst>
      <p:ext uri="{BB962C8B-B14F-4D97-AF65-F5344CB8AC3E}">
        <p14:creationId xmlns:p14="http://schemas.microsoft.com/office/powerpoint/2010/main" val="14727812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studio</a:t>
            </a:r>
            <a:endParaRPr lang="en-US" dirty="0"/>
          </a:p>
        </p:txBody>
      </p:sp>
      <p:sp>
        <p:nvSpPr>
          <p:cNvPr id="3" name="Text Placeholder 2"/>
          <p:cNvSpPr>
            <a:spLocks noGrp="1"/>
          </p:cNvSpPr>
          <p:nvPr>
            <p:ph type="body" sz="quarter" idx="10"/>
          </p:nvPr>
        </p:nvSpPr>
        <p:spPr/>
        <p:txBody>
          <a:bodyPr/>
          <a:lstStyle/>
          <a:p>
            <a:r>
              <a:rPr lang="en-US" dirty="0" smtClean="0"/>
              <a:t>Just by creating the project you have ‘written’ tons of code</a:t>
            </a:r>
          </a:p>
          <a:p>
            <a:r>
              <a:rPr lang="en-US" dirty="0" smtClean="0"/>
              <a:t>Click the ‘start’ button on the menu bar</a:t>
            </a:r>
          </a:p>
          <a:p>
            <a:pPr lvl="1"/>
            <a:r>
              <a:rPr lang="en-US" dirty="0" smtClean="0"/>
              <a:t>Window will move, resize, close, restore, etc..</a:t>
            </a:r>
          </a:p>
          <a:p>
            <a:r>
              <a:rPr lang="en-US" dirty="0" smtClean="0"/>
              <a:t>The solution folder is now on your desktop</a:t>
            </a:r>
          </a:p>
          <a:p>
            <a:pPr lvl="1"/>
            <a:r>
              <a:rPr lang="en-US" dirty="0" smtClean="0"/>
              <a:t>Navigate to find it </a:t>
            </a:r>
          </a:p>
        </p:txBody>
      </p:sp>
    </p:spTree>
    <p:extLst>
      <p:ext uri="{BB962C8B-B14F-4D97-AF65-F5344CB8AC3E}">
        <p14:creationId xmlns:p14="http://schemas.microsoft.com/office/powerpoint/2010/main" val="791935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VS file structure</a:t>
            </a:r>
            <a:endParaRPr lang="en-US" dirty="0"/>
          </a:p>
        </p:txBody>
      </p:sp>
      <p:sp>
        <p:nvSpPr>
          <p:cNvPr id="3" name="Text Placeholder 2"/>
          <p:cNvSpPr>
            <a:spLocks noGrp="1"/>
          </p:cNvSpPr>
          <p:nvPr>
            <p:ph type="body" sz="quarter" idx="10"/>
          </p:nvPr>
        </p:nvSpPr>
        <p:spPr>
          <a:xfrm>
            <a:off x="216408" y="3236975"/>
            <a:ext cx="8610600" cy="3505200"/>
          </a:xfrm>
        </p:spPr>
        <p:txBody>
          <a:bodyPr/>
          <a:lstStyle/>
          <a:p>
            <a:pPr marL="342900" lvl="1" indent="-342900">
              <a:buFontTx/>
              <a:buChar char="•"/>
            </a:pPr>
            <a:r>
              <a:rPr lang="en-US" dirty="0" smtClean="0"/>
              <a:t>Sample – the Visual Studio solution file.  </a:t>
            </a:r>
          </a:p>
          <a:p>
            <a:pPr marL="742950" lvl="2" indent="-342900"/>
            <a:r>
              <a:rPr lang="en-US" dirty="0" smtClean="0"/>
              <a:t>This is what you open to work on a project </a:t>
            </a:r>
          </a:p>
          <a:p>
            <a:pPr marL="342900" lvl="1" indent="-342900"/>
            <a:r>
              <a:rPr lang="en-US" dirty="0" smtClean="0"/>
              <a:t>You can just double-click this and the solution will open</a:t>
            </a:r>
          </a:p>
          <a:p>
            <a:pPr marL="742950" lvl="2" indent="-342900"/>
            <a:r>
              <a:rPr lang="en-US" dirty="0" smtClean="0"/>
              <a:t>If you have more than one version of VS on your machine, you’ll need to open from within VS instead of using this shortcut</a:t>
            </a:r>
          </a:p>
          <a:p>
            <a:endParaRPr lang="en-US" dirty="0"/>
          </a:p>
        </p:txBody>
      </p:sp>
      <p:pic>
        <p:nvPicPr>
          <p:cNvPr id="5" name="Picture 4"/>
          <p:cNvPicPr>
            <a:picLocks noChangeAspect="1"/>
          </p:cNvPicPr>
          <p:nvPr/>
        </p:nvPicPr>
        <p:blipFill>
          <a:blip r:embed="rId2"/>
          <a:stretch>
            <a:fillRect/>
          </a:stretch>
        </p:blipFill>
        <p:spPr>
          <a:xfrm>
            <a:off x="381000" y="2157985"/>
            <a:ext cx="6858000" cy="1070811"/>
          </a:xfrm>
          <a:prstGeom prst="rect">
            <a:avLst/>
          </a:prstGeom>
        </p:spPr>
      </p:pic>
    </p:spTree>
    <p:extLst>
      <p:ext uri="{BB962C8B-B14F-4D97-AF65-F5344CB8AC3E}">
        <p14:creationId xmlns:p14="http://schemas.microsoft.com/office/powerpoint/2010/main" val="1894265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VS file structure</a:t>
            </a:r>
            <a:endParaRPr lang="en-US" dirty="0"/>
          </a:p>
        </p:txBody>
      </p:sp>
      <p:sp>
        <p:nvSpPr>
          <p:cNvPr id="3" name="Text Placeholder 2"/>
          <p:cNvSpPr>
            <a:spLocks noGrp="1"/>
          </p:cNvSpPr>
          <p:nvPr>
            <p:ph type="body" sz="quarter" idx="10"/>
          </p:nvPr>
        </p:nvSpPr>
        <p:spPr>
          <a:xfrm>
            <a:off x="216408" y="4340347"/>
            <a:ext cx="8610600" cy="2401827"/>
          </a:xfrm>
        </p:spPr>
        <p:txBody>
          <a:bodyPr/>
          <a:lstStyle/>
          <a:p>
            <a:pPr marL="342900" lvl="1" indent="-342900">
              <a:buFontTx/>
              <a:buChar char="•"/>
            </a:pPr>
            <a:r>
              <a:rPr lang="en-US" sz="1800" dirty="0" smtClean="0"/>
              <a:t>Bin –hold binary files which are the actual executable code.  When </a:t>
            </a:r>
            <a:r>
              <a:rPr lang="en-US" sz="1800" dirty="0"/>
              <a:t>you want to share programs, </a:t>
            </a:r>
            <a:r>
              <a:rPr lang="en-US" sz="1800" dirty="0" smtClean="0"/>
              <a:t>share.exe files in the Bin/Debug folder.</a:t>
            </a:r>
          </a:p>
          <a:p>
            <a:pPr marL="342900" lvl="1" indent="-342900">
              <a:buFontTx/>
              <a:buChar char="•"/>
            </a:pPr>
            <a:r>
              <a:rPr lang="en-US" sz="1800" dirty="0" err="1" smtClean="0"/>
              <a:t>Obj</a:t>
            </a:r>
            <a:r>
              <a:rPr lang="en-US" sz="1800" dirty="0" smtClean="0"/>
              <a:t> – holds object or intermediate files which are completed binary files that haven’t been linked yet.  Basically fragments that will combined later.  They come from the compiler.</a:t>
            </a:r>
          </a:p>
          <a:p>
            <a:pPr marL="342900" lvl="1" indent="-342900">
              <a:buFontTx/>
              <a:buChar char="•"/>
            </a:pPr>
            <a:r>
              <a:rPr lang="en-US" sz="1800" dirty="0" smtClean="0"/>
              <a:t>Properties – contains the properties of this project</a:t>
            </a:r>
          </a:p>
          <a:p>
            <a:pPr marL="342900" lvl="1" indent="-342900">
              <a:buFontTx/>
              <a:buChar char="•"/>
            </a:pPr>
            <a:r>
              <a:rPr lang="en-US" sz="1800" dirty="0" smtClean="0"/>
              <a:t>.</a:t>
            </a:r>
            <a:r>
              <a:rPr lang="en-US" sz="1800" dirty="0" err="1" smtClean="0"/>
              <a:t>cs</a:t>
            </a:r>
            <a:r>
              <a:rPr lang="en-US" sz="1800" dirty="0" smtClean="0"/>
              <a:t> files – these are the actual text files that include the code</a:t>
            </a:r>
          </a:p>
          <a:p>
            <a:pPr marL="342900" lvl="1" indent="-342900">
              <a:buFontTx/>
              <a:buChar char="•"/>
            </a:pPr>
            <a:r>
              <a:rPr lang="en-US" sz="1800" dirty="0" err="1" smtClean="0"/>
              <a:t>Sample.csproj</a:t>
            </a:r>
            <a:r>
              <a:rPr lang="en-US" sz="1800" dirty="0" smtClean="0"/>
              <a:t> – has all the forms for this project catalogued</a:t>
            </a:r>
            <a:endParaRPr lang="en-US" sz="1800" dirty="0"/>
          </a:p>
          <a:p>
            <a:endParaRPr lang="en-US" dirty="0"/>
          </a:p>
        </p:txBody>
      </p:sp>
      <p:pic>
        <p:nvPicPr>
          <p:cNvPr id="4" name="Picture 3"/>
          <p:cNvPicPr>
            <a:picLocks noChangeAspect="1"/>
          </p:cNvPicPr>
          <p:nvPr/>
        </p:nvPicPr>
        <p:blipFill>
          <a:blip r:embed="rId2"/>
          <a:stretch>
            <a:fillRect/>
          </a:stretch>
        </p:blipFill>
        <p:spPr>
          <a:xfrm>
            <a:off x="252984" y="2251137"/>
            <a:ext cx="5657850" cy="1971675"/>
          </a:xfrm>
          <a:prstGeom prst="rect">
            <a:avLst/>
          </a:prstGeom>
        </p:spPr>
      </p:pic>
    </p:spTree>
    <p:extLst>
      <p:ext uri="{BB962C8B-B14F-4D97-AF65-F5344CB8AC3E}">
        <p14:creationId xmlns:p14="http://schemas.microsoft.com/office/powerpoint/2010/main" val="332751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8"/>
          <p:cNvGrpSpPr>
            <a:grpSpLocks/>
          </p:cNvGrpSpPr>
          <p:nvPr/>
        </p:nvGrpSpPr>
        <p:grpSpPr bwMode="auto">
          <a:xfrm>
            <a:off x="304800" y="990600"/>
            <a:ext cx="8610600" cy="5029200"/>
            <a:chOff x="381000" y="838200"/>
            <a:chExt cx="8610600" cy="5029200"/>
          </a:xfrm>
        </p:grpSpPr>
        <p:sp>
          <p:nvSpPr>
            <p:cNvPr id="2051" name="File"/>
            <p:cNvSpPr>
              <a:spLocks noEditPoints="1" noChangeArrowheads="1"/>
            </p:cNvSpPr>
            <p:nvPr/>
          </p:nvSpPr>
          <p:spPr bwMode="auto">
            <a:xfrm>
              <a:off x="381000" y="838200"/>
              <a:ext cx="8610600" cy="50292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101" name="TextBox 3"/>
            <p:cNvSpPr txBox="1">
              <a:spLocks noChangeArrowheads="1"/>
            </p:cNvSpPr>
            <p:nvPr/>
          </p:nvSpPr>
          <p:spPr bwMode="auto">
            <a:xfrm>
              <a:off x="1295400" y="990600"/>
              <a:ext cx="1828800" cy="369332"/>
            </a:xfrm>
            <a:prstGeom prst="rect">
              <a:avLst/>
            </a:prstGeom>
            <a:noFill/>
            <a:ln w="9525">
              <a:noFill/>
              <a:miter lim="800000"/>
              <a:headEnd/>
              <a:tailEnd/>
            </a:ln>
          </p:spPr>
          <p:txBody>
            <a:bodyPr>
              <a:spAutoFit/>
            </a:bodyPr>
            <a:lstStyle/>
            <a:p>
              <a:r>
                <a:rPr lang="en-US" dirty="0"/>
                <a:t>Solution Folder</a:t>
              </a:r>
            </a:p>
          </p:txBody>
        </p:sp>
      </p:grpSp>
      <p:grpSp>
        <p:nvGrpSpPr>
          <p:cNvPr id="3" name="Group 39"/>
          <p:cNvGrpSpPr>
            <a:grpSpLocks/>
          </p:cNvGrpSpPr>
          <p:nvPr/>
        </p:nvGrpSpPr>
        <p:grpSpPr bwMode="auto">
          <a:xfrm>
            <a:off x="1447800" y="1905000"/>
            <a:ext cx="7315200" cy="3733800"/>
            <a:chOff x="1447800" y="1828800"/>
            <a:chExt cx="7315200" cy="3810000"/>
          </a:xfrm>
        </p:grpSpPr>
        <p:sp>
          <p:nvSpPr>
            <p:cNvPr id="9" name="File"/>
            <p:cNvSpPr>
              <a:spLocks noEditPoints="1" noChangeArrowheads="1"/>
            </p:cNvSpPr>
            <p:nvPr/>
          </p:nvSpPr>
          <p:spPr bwMode="auto">
            <a:xfrm>
              <a:off x="1447800" y="1828800"/>
              <a:ext cx="7315200" cy="38100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099" name="TextBox 9"/>
            <p:cNvSpPr txBox="1">
              <a:spLocks noChangeArrowheads="1"/>
            </p:cNvSpPr>
            <p:nvPr/>
          </p:nvSpPr>
          <p:spPr bwMode="auto">
            <a:xfrm>
              <a:off x="2133600" y="1905000"/>
              <a:ext cx="1828800" cy="369332"/>
            </a:xfrm>
            <a:prstGeom prst="rect">
              <a:avLst/>
            </a:prstGeom>
            <a:noFill/>
            <a:ln w="9525">
              <a:noFill/>
              <a:miter lim="800000"/>
              <a:headEnd/>
              <a:tailEnd/>
            </a:ln>
          </p:spPr>
          <p:txBody>
            <a:bodyPr>
              <a:spAutoFit/>
            </a:bodyPr>
            <a:lstStyle/>
            <a:p>
              <a:r>
                <a:rPr lang="en-US" dirty="0"/>
                <a:t>Project Folder</a:t>
              </a:r>
            </a:p>
          </p:txBody>
        </p:sp>
      </p:grpSp>
      <p:grpSp>
        <p:nvGrpSpPr>
          <p:cNvPr id="4" name="Group 40"/>
          <p:cNvGrpSpPr>
            <a:grpSpLocks/>
          </p:cNvGrpSpPr>
          <p:nvPr/>
        </p:nvGrpSpPr>
        <p:grpSpPr bwMode="auto">
          <a:xfrm>
            <a:off x="4876800" y="2514600"/>
            <a:ext cx="3810000" cy="2590800"/>
            <a:chOff x="4876800" y="2514600"/>
            <a:chExt cx="3810000" cy="2590800"/>
          </a:xfrm>
        </p:grpSpPr>
        <p:sp>
          <p:nvSpPr>
            <p:cNvPr id="16" name="File"/>
            <p:cNvSpPr>
              <a:spLocks noEditPoints="1" noChangeArrowheads="1"/>
            </p:cNvSpPr>
            <p:nvPr/>
          </p:nvSpPr>
          <p:spPr bwMode="auto">
            <a:xfrm>
              <a:off x="4876800" y="2514600"/>
              <a:ext cx="3810000" cy="25908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097" name="TextBox 16"/>
            <p:cNvSpPr txBox="1">
              <a:spLocks noChangeArrowheads="1"/>
            </p:cNvSpPr>
            <p:nvPr/>
          </p:nvSpPr>
          <p:spPr bwMode="auto">
            <a:xfrm>
              <a:off x="5105400" y="2514600"/>
              <a:ext cx="1295400" cy="369332"/>
            </a:xfrm>
            <a:prstGeom prst="rect">
              <a:avLst/>
            </a:prstGeom>
            <a:noFill/>
            <a:ln w="9525">
              <a:noFill/>
              <a:miter lim="800000"/>
              <a:headEnd/>
              <a:tailEnd/>
            </a:ln>
          </p:spPr>
          <p:txBody>
            <a:bodyPr>
              <a:spAutoFit/>
            </a:bodyPr>
            <a:lstStyle/>
            <a:p>
              <a:r>
                <a:rPr lang="en-US"/>
                <a:t>Bin Folder</a:t>
              </a:r>
            </a:p>
          </p:txBody>
        </p:sp>
      </p:grpSp>
      <p:grpSp>
        <p:nvGrpSpPr>
          <p:cNvPr id="5" name="Group 41"/>
          <p:cNvGrpSpPr>
            <a:grpSpLocks/>
          </p:cNvGrpSpPr>
          <p:nvPr/>
        </p:nvGrpSpPr>
        <p:grpSpPr bwMode="auto">
          <a:xfrm>
            <a:off x="5105400" y="3124200"/>
            <a:ext cx="3505200" cy="1600200"/>
            <a:chOff x="5105400" y="3124200"/>
            <a:chExt cx="3505200" cy="1600200"/>
          </a:xfrm>
        </p:grpSpPr>
        <p:sp>
          <p:nvSpPr>
            <p:cNvPr id="18" name="File"/>
            <p:cNvSpPr>
              <a:spLocks noEditPoints="1" noChangeArrowheads="1"/>
            </p:cNvSpPr>
            <p:nvPr/>
          </p:nvSpPr>
          <p:spPr bwMode="auto">
            <a:xfrm>
              <a:off x="5105400" y="3124200"/>
              <a:ext cx="3505200" cy="16002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095" name="TextBox 18"/>
            <p:cNvSpPr txBox="1">
              <a:spLocks noChangeArrowheads="1"/>
            </p:cNvSpPr>
            <p:nvPr/>
          </p:nvSpPr>
          <p:spPr bwMode="auto">
            <a:xfrm>
              <a:off x="5257800" y="3124200"/>
              <a:ext cx="1676400" cy="307777"/>
            </a:xfrm>
            <a:prstGeom prst="rect">
              <a:avLst/>
            </a:prstGeom>
            <a:noFill/>
            <a:ln w="9525">
              <a:noFill/>
              <a:miter lim="800000"/>
              <a:headEnd/>
              <a:tailEnd/>
            </a:ln>
          </p:spPr>
          <p:txBody>
            <a:bodyPr>
              <a:spAutoFit/>
            </a:bodyPr>
            <a:lstStyle/>
            <a:p>
              <a:r>
                <a:rPr lang="en-US" sz="1400"/>
                <a:t>Debug Folder</a:t>
              </a:r>
            </a:p>
          </p:txBody>
        </p:sp>
      </p:grpSp>
      <p:pic>
        <p:nvPicPr>
          <p:cNvPr id="2055"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638800" y="3657600"/>
            <a:ext cx="889000" cy="762000"/>
          </a:xfrm>
          <a:prstGeom prst="rect">
            <a:avLst/>
          </a:prstGeom>
          <a:noFill/>
          <a:ln w="9525">
            <a:noFill/>
            <a:miter lim="800000"/>
            <a:headEnd/>
            <a:tailEnd/>
          </a:ln>
        </p:spPr>
      </p:pic>
      <p:cxnSp>
        <p:nvCxnSpPr>
          <p:cNvPr id="27" name="Straight Arrow Connector 26"/>
          <p:cNvCxnSpPr/>
          <p:nvPr/>
        </p:nvCxnSpPr>
        <p:spPr>
          <a:xfrm>
            <a:off x="2057400" y="3352800"/>
            <a:ext cx="838200" cy="3048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H="1">
            <a:off x="1866900" y="3543300"/>
            <a:ext cx="1219200" cy="8382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057400" y="3352800"/>
            <a:ext cx="1905000" cy="3048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057400" y="3352800"/>
            <a:ext cx="1905000" cy="11430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066800" y="2209800"/>
            <a:ext cx="762001" cy="73233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37" name="Picture 36" descr="slntext.png"/>
          <p:cNvPicPr>
            <a:picLocks noChangeAspect="1"/>
          </p:cNvPicPr>
          <p:nvPr/>
        </p:nvPicPr>
        <p:blipFill>
          <a:blip r:embed="rId4" cstate="print"/>
          <a:stretch>
            <a:fillRect/>
          </a:stretch>
        </p:blipFill>
        <p:spPr>
          <a:xfrm>
            <a:off x="609600" y="2362200"/>
            <a:ext cx="447675" cy="123825"/>
          </a:xfrm>
          <a:prstGeom prst="rect">
            <a:avLst/>
          </a:prstGeom>
        </p:spPr>
      </p:pic>
      <p:cxnSp>
        <p:nvCxnSpPr>
          <p:cNvPr id="24" name="Straight Arrow Connector 23"/>
          <p:cNvCxnSpPr/>
          <p:nvPr/>
        </p:nvCxnSpPr>
        <p:spPr>
          <a:xfrm rot="16200000" flipH="1">
            <a:off x="571500" y="2705100"/>
            <a:ext cx="1752600" cy="7620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stretch>
            <a:fillRect/>
          </a:stretch>
        </p:blipFill>
        <p:spPr>
          <a:xfrm>
            <a:off x="642938" y="1837886"/>
            <a:ext cx="409575" cy="400050"/>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707" y="2946036"/>
            <a:ext cx="495369" cy="724001"/>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9676" y="3476547"/>
            <a:ext cx="609685" cy="562053"/>
          </a:xfrm>
          <a:prstGeom prst="rect">
            <a:avLst/>
          </a:prstGeom>
        </p:spPr>
      </p:pic>
      <p:pic>
        <p:nvPicPr>
          <p:cNvPr id="56" name="Picture 5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3485908"/>
            <a:ext cx="609685" cy="562053"/>
          </a:xfrm>
          <a:prstGeom prst="rect">
            <a:avLst/>
          </a:prstGeom>
        </p:spPr>
      </p:pic>
      <p:pic>
        <p:nvPicPr>
          <p:cNvPr id="57" name="Picture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9676" y="4338520"/>
            <a:ext cx="609685" cy="562053"/>
          </a:xfrm>
          <a:prstGeom prst="rect">
            <a:avLst/>
          </a:prstGeom>
        </p:spPr>
      </p:pic>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4347881"/>
            <a:ext cx="609685" cy="562053"/>
          </a:xfrm>
          <a:prstGeom prst="rect">
            <a:avLst/>
          </a:prstGeom>
        </p:spPr>
      </p:pic>
      <p:grpSp>
        <p:nvGrpSpPr>
          <p:cNvPr id="59" name="Group 25"/>
          <p:cNvGrpSpPr>
            <a:grpSpLocks/>
          </p:cNvGrpSpPr>
          <p:nvPr/>
        </p:nvGrpSpPr>
        <p:grpSpPr bwMode="auto">
          <a:xfrm>
            <a:off x="381078" y="3962400"/>
            <a:ext cx="4343400" cy="1752600"/>
            <a:chOff x="2781300" y="4393360"/>
            <a:chExt cx="4343400" cy="1981200"/>
          </a:xfrm>
        </p:grpSpPr>
        <p:sp>
          <p:nvSpPr>
            <p:cNvPr id="60" name="File"/>
            <p:cNvSpPr>
              <a:spLocks noEditPoints="1" noChangeArrowheads="1"/>
            </p:cNvSpPr>
            <p:nvPr/>
          </p:nvSpPr>
          <p:spPr bwMode="auto">
            <a:xfrm>
              <a:off x="2781300" y="4393360"/>
              <a:ext cx="4343400" cy="19812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61" name="TextBox 21"/>
            <p:cNvSpPr txBox="1">
              <a:spLocks noChangeArrowheads="1"/>
            </p:cNvSpPr>
            <p:nvPr/>
          </p:nvSpPr>
          <p:spPr bwMode="auto">
            <a:xfrm>
              <a:off x="2971800" y="4495800"/>
              <a:ext cx="1828800" cy="369332"/>
            </a:xfrm>
            <a:prstGeom prst="rect">
              <a:avLst/>
            </a:prstGeom>
            <a:noFill/>
            <a:ln w="9525">
              <a:noFill/>
              <a:miter lim="800000"/>
              <a:headEnd/>
              <a:tailEnd/>
            </a:ln>
          </p:spPr>
          <p:txBody>
            <a:bodyPr>
              <a:spAutoFit/>
            </a:bodyPr>
            <a:lstStyle/>
            <a:p>
              <a:r>
                <a:rPr lang="en-US" dirty="0"/>
                <a:t>Project Folder</a:t>
              </a:r>
            </a:p>
          </p:txBody>
        </p:sp>
      </p:grpSp>
    </p:spTree>
    <p:extLst>
      <p:ext uri="{BB962C8B-B14F-4D97-AF65-F5344CB8AC3E}">
        <p14:creationId xmlns:p14="http://schemas.microsoft.com/office/powerpoint/2010/main" val="727656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par>
                                <p:cTn id="41" presetID="22" presetClass="entr" presetSubtype="8"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par>
                                <p:cTn id="44" presetID="22" presetClass="entr" presetSubtype="8"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par>
                                <p:cTn id="47" presetID="22" presetClass="entr" presetSubtype="8"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05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59"/>
                                        </p:tgtEl>
                                        <p:attrNameLst>
                                          <p:attrName>style.visibility</p:attrName>
                                        </p:attrNameLst>
                                      </p:cBhvr>
                                      <p:to>
                                        <p:strVal val="visible"/>
                                      </p:to>
                                    </p:set>
                                  </p:childTnLst>
                                </p:cTn>
                              </p:par>
                            </p:childTnLst>
                          </p:cTn>
                        </p:par>
                        <p:par>
                          <p:cTn id="66" fill="hold">
                            <p:stCondLst>
                              <p:cond delay="0"/>
                            </p:stCondLst>
                            <p:childTnLst>
                              <p:par>
                                <p:cTn id="67" presetID="22" presetClass="entr" presetSubtype="1"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up)">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studio rules</a:t>
            </a:r>
            <a:endParaRPr lang="en-US" dirty="0"/>
          </a:p>
        </p:txBody>
      </p:sp>
      <p:sp>
        <p:nvSpPr>
          <p:cNvPr id="3" name="Text Placeholder 2"/>
          <p:cNvSpPr>
            <a:spLocks noGrp="1"/>
          </p:cNvSpPr>
          <p:nvPr>
            <p:ph type="body" sz="quarter" idx="10"/>
          </p:nvPr>
        </p:nvSpPr>
        <p:spPr/>
        <p:txBody>
          <a:bodyPr/>
          <a:lstStyle/>
          <a:p>
            <a:r>
              <a:rPr lang="en-US" dirty="0" smtClean="0"/>
              <a:t>Do not rename or delete the files.  The project will not function properly</a:t>
            </a:r>
          </a:p>
          <a:p>
            <a:r>
              <a:rPr lang="en-US" dirty="0" smtClean="0"/>
              <a:t>You can rename the actual shortcut on your desktop.</a:t>
            </a:r>
          </a:p>
          <a:p>
            <a:pPr lvl="1"/>
            <a:r>
              <a:rPr lang="en-US" dirty="0" smtClean="0"/>
              <a:t>Do so now.. Put your name at the beginning of the folder. Do this on all projects you submit.   </a:t>
            </a:r>
            <a:endParaRPr lang="en-US" dirty="0"/>
          </a:p>
        </p:txBody>
      </p:sp>
    </p:spTree>
    <p:extLst>
      <p:ext uri="{BB962C8B-B14F-4D97-AF65-F5344CB8AC3E}">
        <p14:creationId xmlns:p14="http://schemas.microsoft.com/office/powerpoint/2010/main" val="70365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Saving a project</a:t>
            </a:r>
            <a:endParaRPr lang="en-US" dirty="0"/>
          </a:p>
        </p:txBody>
      </p:sp>
      <p:sp>
        <p:nvSpPr>
          <p:cNvPr id="3" name="Text Placeholder 2"/>
          <p:cNvSpPr>
            <a:spLocks noGrp="1"/>
          </p:cNvSpPr>
          <p:nvPr>
            <p:ph type="body" sz="quarter" idx="10"/>
          </p:nvPr>
        </p:nvSpPr>
        <p:spPr/>
        <p:txBody>
          <a:bodyPr/>
          <a:lstStyle/>
          <a:p>
            <a:r>
              <a:rPr lang="en-US" dirty="0"/>
              <a:t>Save your work often to avoid losing your recent work.  To save the </a:t>
            </a:r>
            <a:r>
              <a:rPr lang="en-US" dirty="0" smtClean="0"/>
              <a:t>project:</a:t>
            </a:r>
          </a:p>
          <a:p>
            <a:pPr lvl="1"/>
            <a:r>
              <a:rPr lang="en-US" sz="2000" dirty="0" smtClean="0"/>
              <a:t>Option </a:t>
            </a:r>
            <a:r>
              <a:rPr lang="en-US" sz="2000" dirty="0"/>
              <a:t>1:  Run the program. By default Visual Studio saves all the project files before running the program.</a:t>
            </a:r>
          </a:p>
          <a:p>
            <a:pPr lvl="1"/>
            <a:r>
              <a:rPr lang="en-US" sz="2400" dirty="0"/>
              <a:t>Option 2:  Click </a:t>
            </a:r>
            <a:r>
              <a:rPr lang="en-US" sz="2400" i="1" dirty="0"/>
              <a:t>Save All </a:t>
            </a:r>
            <a:r>
              <a:rPr lang="en-US" sz="2400" dirty="0"/>
              <a:t>button on the toolbar.</a:t>
            </a:r>
          </a:p>
          <a:p>
            <a:pPr lvl="1"/>
            <a:r>
              <a:rPr lang="en-US" sz="2400" dirty="0"/>
              <a:t>Option 2:  Select </a:t>
            </a:r>
            <a:r>
              <a:rPr lang="en-US" sz="2400" i="1" dirty="0"/>
              <a:t>Save All </a:t>
            </a:r>
            <a:r>
              <a:rPr lang="en-US" sz="2400" dirty="0"/>
              <a:t>from </a:t>
            </a:r>
            <a:r>
              <a:rPr lang="en-US" sz="2400" i="1" dirty="0"/>
              <a:t>File </a:t>
            </a:r>
            <a:r>
              <a:rPr lang="en-US" sz="2400" dirty="0"/>
              <a:t>menu.  </a:t>
            </a:r>
          </a:p>
          <a:p>
            <a:pPr lvl="1"/>
            <a:r>
              <a:rPr lang="en-US" sz="2400" dirty="0"/>
              <a:t>Option 3:  </a:t>
            </a:r>
            <a:r>
              <a:rPr lang="en-US" sz="2400" dirty="0" smtClean="0"/>
              <a:t>on a windows </a:t>
            </a:r>
            <a:r>
              <a:rPr lang="en-US" sz="2400" dirty="0" err="1" smtClean="0"/>
              <a:t>keyboard..Press</a:t>
            </a:r>
            <a:r>
              <a:rPr lang="en-US" sz="2400" dirty="0" smtClean="0"/>
              <a:t> </a:t>
            </a:r>
            <a:r>
              <a:rPr lang="en-US" sz="2400" dirty="0"/>
              <a:t>Ctrl-Shift-S on keyboard and follow above steps for location and Solution name</a:t>
            </a:r>
            <a:r>
              <a:rPr lang="en-US" sz="2400" dirty="0" smtClean="0"/>
              <a:t>.</a:t>
            </a:r>
          </a:p>
          <a:p>
            <a:pPr lvl="2"/>
            <a:r>
              <a:rPr lang="en-US" sz="2000" dirty="0" smtClean="0"/>
              <a:t>Ctrl-S saves just the one sheet</a:t>
            </a:r>
            <a:endParaRPr lang="en-US" sz="2000" dirty="0"/>
          </a:p>
        </p:txBody>
      </p:sp>
    </p:spTree>
    <p:extLst>
      <p:ext uri="{BB962C8B-B14F-4D97-AF65-F5344CB8AC3E}">
        <p14:creationId xmlns:p14="http://schemas.microsoft.com/office/powerpoint/2010/main" val="275729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at the generated code</a:t>
            </a:r>
            <a:endParaRPr lang="en-US" dirty="0"/>
          </a:p>
        </p:txBody>
      </p:sp>
      <p:sp>
        <p:nvSpPr>
          <p:cNvPr id="3" name="Text Placeholder 2"/>
          <p:cNvSpPr>
            <a:spLocks noGrp="1"/>
          </p:cNvSpPr>
          <p:nvPr>
            <p:ph type="body" sz="quarter" idx="10"/>
          </p:nvPr>
        </p:nvSpPr>
        <p:spPr/>
        <p:txBody>
          <a:bodyPr/>
          <a:lstStyle/>
          <a:p>
            <a:r>
              <a:rPr lang="en-US" dirty="0" smtClean="0"/>
              <a:t>Solution explorer</a:t>
            </a:r>
          </a:p>
          <a:p>
            <a:pPr lvl="1"/>
            <a:r>
              <a:rPr lang="en-US" dirty="0" smtClean="0"/>
              <a:t>Form1.cs (the highlighted one).  Review code</a:t>
            </a:r>
          </a:p>
          <a:p>
            <a:pPr lvl="1"/>
            <a:endParaRPr lang="en-US" dirty="0"/>
          </a:p>
        </p:txBody>
      </p:sp>
      <p:pic>
        <p:nvPicPr>
          <p:cNvPr id="4" name="Picture 3"/>
          <p:cNvPicPr>
            <a:picLocks noChangeAspect="1"/>
          </p:cNvPicPr>
          <p:nvPr/>
        </p:nvPicPr>
        <p:blipFill>
          <a:blip r:embed="rId3"/>
          <a:stretch>
            <a:fillRect/>
          </a:stretch>
        </p:blipFill>
        <p:spPr>
          <a:xfrm>
            <a:off x="2286000" y="3442137"/>
            <a:ext cx="5257800" cy="3263462"/>
          </a:xfrm>
          <a:prstGeom prst="rect">
            <a:avLst/>
          </a:prstGeom>
        </p:spPr>
      </p:pic>
    </p:spTree>
    <p:extLst>
      <p:ext uri="{BB962C8B-B14F-4D97-AF65-F5344CB8AC3E}">
        <p14:creationId xmlns:p14="http://schemas.microsoft.com/office/powerpoint/2010/main" val="2324068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VS files</a:t>
            </a:r>
            <a:endParaRPr lang="en-US" dirty="0"/>
          </a:p>
        </p:txBody>
      </p:sp>
      <p:sp>
        <p:nvSpPr>
          <p:cNvPr id="3" name="Text Placeholder 2"/>
          <p:cNvSpPr>
            <a:spLocks noGrp="1"/>
          </p:cNvSpPr>
          <p:nvPr>
            <p:ph type="body" sz="quarter" idx="10"/>
          </p:nvPr>
        </p:nvSpPr>
        <p:spPr/>
        <p:txBody>
          <a:bodyPr/>
          <a:lstStyle/>
          <a:p>
            <a:r>
              <a:rPr lang="en-US" dirty="0" smtClean="0"/>
              <a:t>Form1.Designer.cs – automatically generated code.  Put there by VS</a:t>
            </a:r>
          </a:p>
          <a:p>
            <a:r>
              <a:rPr lang="en-US" dirty="0" err="1" smtClean="0"/>
              <a:t>Program.cs</a:t>
            </a:r>
            <a:r>
              <a:rPr lang="en-US" dirty="0" smtClean="0"/>
              <a:t> – the main entry point for the application.  </a:t>
            </a:r>
          </a:p>
          <a:p>
            <a:r>
              <a:rPr lang="en-US" dirty="0" err="1" smtClean="0"/>
              <a:t>App.config</a:t>
            </a:r>
            <a:r>
              <a:rPr lang="en-US" dirty="0" smtClean="0"/>
              <a:t> – application configuration file.  Defines things like the </a:t>
            </a:r>
            <a:r>
              <a:rPr lang="en-US" dirty="0" err="1" smtClean="0"/>
              <a:t>.net</a:t>
            </a:r>
            <a:r>
              <a:rPr lang="en-US" dirty="0" smtClean="0"/>
              <a:t> framework</a:t>
            </a:r>
          </a:p>
          <a:p>
            <a:r>
              <a:rPr lang="en-US" dirty="0" smtClean="0"/>
              <a:t>References – libraries of code</a:t>
            </a:r>
          </a:p>
          <a:p>
            <a:r>
              <a:rPr lang="en-US" dirty="0" smtClean="0"/>
              <a:t>Properties – project level properties</a:t>
            </a:r>
            <a:endParaRPr lang="en-US" dirty="0"/>
          </a:p>
        </p:txBody>
      </p:sp>
    </p:spTree>
    <p:extLst>
      <p:ext uri="{BB962C8B-B14F-4D97-AF65-F5344CB8AC3E}">
        <p14:creationId xmlns:p14="http://schemas.microsoft.com/office/powerpoint/2010/main" val="1650916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visual studio default windows</a:t>
            </a:r>
            <a:endParaRPr lang="en-US" sz="3600" dirty="0"/>
          </a:p>
        </p:txBody>
      </p:sp>
      <p:pic>
        <p:nvPicPr>
          <p:cNvPr id="4" name="Picture 3"/>
          <p:cNvPicPr>
            <a:picLocks noChangeAspect="1"/>
          </p:cNvPicPr>
          <p:nvPr/>
        </p:nvPicPr>
        <p:blipFill>
          <a:blip r:embed="rId2"/>
          <a:stretch>
            <a:fillRect/>
          </a:stretch>
        </p:blipFill>
        <p:spPr>
          <a:xfrm>
            <a:off x="1074214" y="1905000"/>
            <a:ext cx="6919372" cy="4281213"/>
          </a:xfrm>
          <a:prstGeom prst="rect">
            <a:avLst/>
          </a:prstGeom>
        </p:spPr>
      </p:pic>
      <p:sp>
        <p:nvSpPr>
          <p:cNvPr id="6" name="TextBox 5"/>
          <p:cNvSpPr txBox="1"/>
          <p:nvPr/>
        </p:nvSpPr>
        <p:spPr>
          <a:xfrm>
            <a:off x="118007" y="2988527"/>
            <a:ext cx="838200" cy="584775"/>
          </a:xfrm>
          <a:prstGeom prst="rect">
            <a:avLst/>
          </a:prstGeom>
          <a:noFill/>
        </p:spPr>
        <p:txBody>
          <a:bodyPr wrap="square" rtlCol="0">
            <a:spAutoFit/>
          </a:bodyPr>
          <a:lstStyle/>
          <a:p>
            <a:r>
              <a:rPr lang="en-US" sz="1400" dirty="0" smtClean="0">
                <a:solidFill>
                  <a:srgbClr val="FF0000"/>
                </a:solidFill>
              </a:rPr>
              <a:t>Toolbox</a:t>
            </a:r>
            <a:endParaRPr lang="en-US" dirty="0" smtClean="0">
              <a:solidFill>
                <a:srgbClr val="FF0000"/>
              </a:solidFill>
            </a:endParaRPr>
          </a:p>
          <a:p>
            <a:endParaRPr lang="en-US" dirty="0"/>
          </a:p>
        </p:txBody>
      </p:sp>
      <p:sp>
        <p:nvSpPr>
          <p:cNvPr id="7" name="TextBox 6"/>
          <p:cNvSpPr txBox="1"/>
          <p:nvPr/>
        </p:nvSpPr>
        <p:spPr>
          <a:xfrm>
            <a:off x="8229600" y="2489775"/>
            <a:ext cx="838200" cy="523220"/>
          </a:xfrm>
          <a:prstGeom prst="rect">
            <a:avLst/>
          </a:prstGeom>
          <a:noFill/>
        </p:spPr>
        <p:txBody>
          <a:bodyPr wrap="square" rtlCol="0">
            <a:spAutoFit/>
          </a:bodyPr>
          <a:lstStyle/>
          <a:p>
            <a:r>
              <a:rPr lang="en-US" sz="1400" dirty="0" smtClean="0">
                <a:solidFill>
                  <a:srgbClr val="FF0000"/>
                </a:solidFill>
              </a:rPr>
              <a:t>Solution explorer</a:t>
            </a:r>
            <a:endParaRPr lang="en-US" sz="1400" dirty="0">
              <a:solidFill>
                <a:srgbClr val="FF0000"/>
              </a:solidFill>
            </a:endParaRPr>
          </a:p>
        </p:txBody>
      </p:sp>
      <p:sp>
        <p:nvSpPr>
          <p:cNvPr id="8" name="TextBox 7"/>
          <p:cNvSpPr txBox="1"/>
          <p:nvPr/>
        </p:nvSpPr>
        <p:spPr>
          <a:xfrm>
            <a:off x="8077200" y="4191000"/>
            <a:ext cx="914400" cy="276999"/>
          </a:xfrm>
          <a:prstGeom prst="rect">
            <a:avLst/>
          </a:prstGeom>
          <a:noFill/>
        </p:spPr>
        <p:txBody>
          <a:bodyPr wrap="square" rtlCol="0">
            <a:spAutoFit/>
          </a:bodyPr>
          <a:lstStyle/>
          <a:p>
            <a:r>
              <a:rPr lang="en-US" sz="1200" dirty="0" smtClean="0">
                <a:solidFill>
                  <a:srgbClr val="FF0000"/>
                </a:solidFill>
              </a:rPr>
              <a:t>Properties</a:t>
            </a:r>
            <a:endParaRPr lang="en-US" sz="1200" dirty="0">
              <a:solidFill>
                <a:srgbClr val="FF0000"/>
              </a:solidFill>
            </a:endParaRPr>
          </a:p>
        </p:txBody>
      </p:sp>
      <p:sp>
        <p:nvSpPr>
          <p:cNvPr id="9" name="Bent Arrow 8"/>
          <p:cNvSpPr/>
          <p:nvPr/>
        </p:nvSpPr>
        <p:spPr>
          <a:xfrm>
            <a:off x="533400" y="2590800"/>
            <a:ext cx="609600" cy="422195"/>
          </a:xfrm>
          <a:prstGeom prst="bentArrow">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Left Arrow 9"/>
          <p:cNvSpPr/>
          <p:nvPr/>
        </p:nvSpPr>
        <p:spPr>
          <a:xfrm>
            <a:off x="7848600" y="2743200"/>
            <a:ext cx="381000" cy="245327"/>
          </a:xfrm>
          <a:prstGeom prst="leftArrow">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7772400" y="3886200"/>
            <a:ext cx="533400" cy="3048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844893" y="4467999"/>
            <a:ext cx="537107" cy="1018401"/>
          </a:xfrm>
          <a:prstGeom prst="straightConnector1">
            <a:avLst/>
          </a:prstGeom>
          <a:ln w="57150">
            <a:solidFill>
              <a:srgbClr val="9900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293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8610600" cy="990600"/>
          </a:xfrm>
        </p:spPr>
        <p:txBody>
          <a:bodyPr/>
          <a:lstStyle/>
          <a:p>
            <a:r>
              <a:rPr lang="en-US" dirty="0" smtClean="0"/>
              <a:t>Overview</a:t>
            </a:r>
            <a:endParaRPr lang="en-US" dirty="0"/>
          </a:p>
        </p:txBody>
      </p:sp>
      <p:sp>
        <p:nvSpPr>
          <p:cNvPr id="3" name="Text Placeholder 2"/>
          <p:cNvSpPr>
            <a:spLocks noGrp="1"/>
          </p:cNvSpPr>
          <p:nvPr>
            <p:ph type="body" sz="quarter" idx="10"/>
          </p:nvPr>
        </p:nvSpPr>
        <p:spPr/>
        <p:txBody>
          <a:bodyPr/>
          <a:lstStyle/>
          <a:p>
            <a:r>
              <a:rPr lang="en-US" sz="2800" dirty="0" smtClean="0"/>
              <a:t>Code </a:t>
            </a:r>
            <a:r>
              <a:rPr lang="en-US" sz="2800" dirty="0"/>
              <a:t>window</a:t>
            </a:r>
          </a:p>
          <a:p>
            <a:r>
              <a:rPr lang="en-US" sz="2800" dirty="0"/>
              <a:t>Adding code to controls</a:t>
            </a:r>
          </a:p>
          <a:p>
            <a:r>
              <a:rPr lang="en-US" sz="2800" dirty="0"/>
              <a:t>Switching </a:t>
            </a:r>
            <a:r>
              <a:rPr lang="en-US" sz="2800" dirty="0" smtClean="0"/>
              <a:t>views</a:t>
            </a:r>
          </a:p>
          <a:p>
            <a:r>
              <a:rPr lang="en-US" sz="2800" dirty="0" smtClean="0"/>
              <a:t>Deleting excess event modules</a:t>
            </a:r>
          </a:p>
          <a:p>
            <a:r>
              <a:rPr lang="en-US" sz="2800" dirty="0" smtClean="0"/>
              <a:t>Syntax</a:t>
            </a:r>
          </a:p>
          <a:p>
            <a:r>
              <a:rPr lang="en-US" sz="2800" dirty="0" smtClean="0"/>
              <a:t>Testing/running programs</a:t>
            </a:r>
          </a:p>
          <a:p>
            <a:r>
              <a:rPr lang="en-US" sz="2800" dirty="0" smtClean="0"/>
              <a:t>Adding comments &amp; documenting methods</a:t>
            </a:r>
          </a:p>
          <a:p>
            <a:r>
              <a:rPr lang="en-US" sz="2800" dirty="0"/>
              <a:t>Object oriented terminology</a:t>
            </a:r>
          </a:p>
          <a:p>
            <a:r>
              <a:rPr lang="en-US" sz="2800" dirty="0"/>
              <a:t>Help system</a:t>
            </a:r>
          </a:p>
          <a:p>
            <a:pPr marL="0" indent="0">
              <a:buNone/>
            </a:pPr>
            <a:endParaRPr lang="en-US" sz="2800" dirty="0"/>
          </a:p>
          <a:p>
            <a:endParaRPr lang="en-US" dirty="0" smtClean="0"/>
          </a:p>
          <a:p>
            <a:endParaRPr lang="en-US" dirty="0"/>
          </a:p>
        </p:txBody>
      </p:sp>
    </p:spTree>
    <p:extLst>
      <p:ext uri="{BB962C8B-B14F-4D97-AF65-F5344CB8AC3E}">
        <p14:creationId xmlns:p14="http://schemas.microsoft.com/office/powerpoint/2010/main" val="2251493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Docking and sliding windows</a:t>
            </a:r>
            <a:endParaRPr lang="en-US" sz="3600" dirty="0"/>
          </a:p>
        </p:txBody>
      </p:sp>
      <p:sp>
        <p:nvSpPr>
          <p:cNvPr id="3" name="Text Placeholder 2"/>
          <p:cNvSpPr>
            <a:spLocks noGrp="1"/>
          </p:cNvSpPr>
          <p:nvPr>
            <p:ph type="body" sz="quarter" idx="10"/>
          </p:nvPr>
        </p:nvSpPr>
        <p:spPr>
          <a:xfrm>
            <a:off x="228600" y="2209800"/>
            <a:ext cx="8915400" cy="1828800"/>
          </a:xfrm>
        </p:spPr>
        <p:txBody>
          <a:bodyPr/>
          <a:lstStyle/>
          <a:p>
            <a:r>
              <a:rPr lang="en-US" dirty="0" smtClean="0"/>
              <a:t>You can dock/undock and move windows around in vs</a:t>
            </a:r>
          </a:p>
          <a:p>
            <a:r>
              <a:rPr lang="en-US" dirty="0" err="1" smtClean="0"/>
              <a:t>Autohide</a:t>
            </a:r>
            <a:r>
              <a:rPr lang="en-US" dirty="0" smtClean="0"/>
              <a:t> ability</a:t>
            </a:r>
          </a:p>
          <a:p>
            <a:r>
              <a:rPr lang="en-US" dirty="0" smtClean="0"/>
              <a:t>Multiple screen ability</a:t>
            </a:r>
          </a:p>
        </p:txBody>
      </p:sp>
      <p:pic>
        <p:nvPicPr>
          <p:cNvPr id="5" name="Picture 4"/>
          <p:cNvPicPr>
            <a:picLocks noChangeAspect="1"/>
          </p:cNvPicPr>
          <p:nvPr/>
        </p:nvPicPr>
        <p:blipFill>
          <a:blip r:embed="rId2"/>
          <a:stretch>
            <a:fillRect/>
          </a:stretch>
        </p:blipFill>
        <p:spPr>
          <a:xfrm>
            <a:off x="76201" y="4419600"/>
            <a:ext cx="9067800" cy="2625395"/>
          </a:xfrm>
          <a:prstGeom prst="rect">
            <a:avLst/>
          </a:prstGeom>
        </p:spPr>
      </p:pic>
    </p:spTree>
    <p:extLst>
      <p:ext uri="{BB962C8B-B14F-4D97-AF65-F5344CB8AC3E}">
        <p14:creationId xmlns:p14="http://schemas.microsoft.com/office/powerpoint/2010/main" val="1434038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VS additional information</a:t>
            </a:r>
            <a:endParaRPr lang="en-US" dirty="0"/>
          </a:p>
        </p:txBody>
      </p:sp>
      <p:sp>
        <p:nvSpPr>
          <p:cNvPr id="3" name="Text Placeholder 2"/>
          <p:cNvSpPr>
            <a:spLocks noGrp="1"/>
          </p:cNvSpPr>
          <p:nvPr>
            <p:ph type="body" sz="quarter" idx="10"/>
          </p:nvPr>
        </p:nvSpPr>
        <p:spPr>
          <a:xfrm>
            <a:off x="228600" y="2209800"/>
            <a:ext cx="5270863" cy="4419600"/>
          </a:xfrm>
        </p:spPr>
        <p:txBody>
          <a:bodyPr/>
          <a:lstStyle/>
          <a:p>
            <a:pPr lvl="1"/>
            <a:r>
              <a:rPr lang="en-US" sz="1800" dirty="0"/>
              <a:t>Visual Studio NET includes the opportunity to combine many projects into a </a:t>
            </a:r>
            <a:r>
              <a:rPr lang="en-US" sz="1800" i="1" dirty="0"/>
              <a:t>solution</a:t>
            </a:r>
            <a:r>
              <a:rPr lang="en-US" sz="1800" dirty="0"/>
              <a:t>.  </a:t>
            </a:r>
          </a:p>
          <a:p>
            <a:pPr lvl="2"/>
            <a:r>
              <a:rPr lang="en-US" sz="1600" dirty="0"/>
              <a:t>Solutions are containers that can hold many projects.</a:t>
            </a:r>
          </a:p>
          <a:p>
            <a:pPr lvl="2"/>
            <a:r>
              <a:rPr lang="en-US" sz="1600" dirty="0"/>
              <a:t>Each project could be written in a different language</a:t>
            </a:r>
          </a:p>
          <a:p>
            <a:pPr lvl="3"/>
            <a:r>
              <a:rPr lang="en-US" sz="1400" dirty="0"/>
              <a:t>Used for large, multi-person system development</a:t>
            </a:r>
          </a:p>
          <a:p>
            <a:pPr lvl="3"/>
            <a:r>
              <a:rPr lang="en-US" sz="1400" dirty="0"/>
              <a:t>MS Office might be considered a </a:t>
            </a:r>
            <a:r>
              <a:rPr lang="en-US" sz="1400" i="1" dirty="0"/>
              <a:t>solution</a:t>
            </a:r>
            <a:endParaRPr lang="en-US" sz="1400" dirty="0"/>
          </a:p>
          <a:p>
            <a:pPr lvl="2"/>
            <a:r>
              <a:rPr lang="en-US" sz="1600" dirty="0"/>
              <a:t>For our purposes, solutions will only have one project (but that one project must still be included in a </a:t>
            </a:r>
            <a:r>
              <a:rPr lang="en-US" sz="1600" i="1" dirty="0"/>
              <a:t>solution</a:t>
            </a:r>
            <a:r>
              <a:rPr lang="en-US" sz="1600" dirty="0"/>
              <a:t>)</a:t>
            </a:r>
          </a:p>
          <a:p>
            <a:pPr lvl="2"/>
            <a:r>
              <a:rPr lang="en-US" sz="1600" dirty="0"/>
              <a:t>File extension for the solution is .</a:t>
            </a:r>
            <a:r>
              <a:rPr lang="en-US" sz="1600" i="1" dirty="0" err="1" smtClean="0"/>
              <a:t>sln</a:t>
            </a:r>
            <a:endParaRPr lang="en-US" sz="1600" dirty="0"/>
          </a:p>
        </p:txBody>
      </p:sp>
      <p:pic>
        <p:nvPicPr>
          <p:cNvPr id="4" name="Picture 3"/>
          <p:cNvPicPr>
            <a:picLocks noChangeAspect="1"/>
          </p:cNvPicPr>
          <p:nvPr/>
        </p:nvPicPr>
        <p:blipFill>
          <a:blip r:embed="rId2"/>
          <a:stretch>
            <a:fillRect/>
          </a:stretch>
        </p:blipFill>
        <p:spPr>
          <a:xfrm>
            <a:off x="5499463" y="2209800"/>
            <a:ext cx="3657600" cy="2438400"/>
          </a:xfrm>
          <a:prstGeom prst="rect">
            <a:avLst/>
          </a:prstGeom>
        </p:spPr>
      </p:pic>
    </p:spTree>
    <p:extLst>
      <p:ext uri="{BB962C8B-B14F-4D97-AF65-F5344CB8AC3E}">
        <p14:creationId xmlns:p14="http://schemas.microsoft.com/office/powerpoint/2010/main" val="618852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VS additional information</a:t>
            </a:r>
            <a:endParaRPr lang="en-US" dirty="0"/>
          </a:p>
        </p:txBody>
      </p:sp>
      <p:sp>
        <p:nvSpPr>
          <p:cNvPr id="3" name="Text Placeholder 2"/>
          <p:cNvSpPr>
            <a:spLocks noGrp="1"/>
          </p:cNvSpPr>
          <p:nvPr>
            <p:ph type="body" sz="quarter" idx="10"/>
          </p:nvPr>
        </p:nvSpPr>
        <p:spPr>
          <a:xfrm>
            <a:off x="228600" y="2209800"/>
            <a:ext cx="4876800" cy="4419600"/>
          </a:xfrm>
        </p:spPr>
        <p:txBody>
          <a:bodyPr/>
          <a:lstStyle/>
          <a:p>
            <a:pPr lvl="1"/>
            <a:r>
              <a:rPr lang="en-US" sz="1800" dirty="0" smtClean="0"/>
              <a:t>All the source files for one program are combined into a </a:t>
            </a:r>
            <a:r>
              <a:rPr lang="en-US" sz="1800" i="1" dirty="0" smtClean="0"/>
              <a:t>project</a:t>
            </a:r>
            <a:endParaRPr lang="en-US" sz="1800" dirty="0" smtClean="0"/>
          </a:p>
          <a:p>
            <a:pPr lvl="2"/>
            <a:r>
              <a:rPr lang="en-US" sz="1600" dirty="0" smtClean="0"/>
              <a:t>All project files are written in the same language.  </a:t>
            </a:r>
          </a:p>
          <a:p>
            <a:pPr lvl="2"/>
            <a:r>
              <a:rPr lang="en-US" sz="1600" dirty="0" smtClean="0"/>
              <a:t>Projects must belong to a solution.</a:t>
            </a:r>
          </a:p>
          <a:p>
            <a:pPr lvl="2"/>
            <a:r>
              <a:rPr lang="en-US" sz="1600" dirty="0" smtClean="0"/>
              <a:t>The project folder is created and stored in the Solution folder.  </a:t>
            </a:r>
          </a:p>
          <a:p>
            <a:pPr lvl="2"/>
            <a:r>
              <a:rPr lang="en-US" sz="1600" dirty="0" smtClean="0"/>
              <a:t>File extension for a C# project is </a:t>
            </a:r>
            <a:r>
              <a:rPr lang="en-US" sz="1600" i="1" dirty="0" smtClean="0"/>
              <a:t>.</a:t>
            </a:r>
            <a:r>
              <a:rPr lang="en-US" sz="1600" i="1" dirty="0" err="1" smtClean="0"/>
              <a:t>csproj</a:t>
            </a:r>
            <a:r>
              <a:rPr lang="en-US" sz="1600" dirty="0" smtClean="0"/>
              <a:t>.  The project will be stored in a folder with the same name as the solution.  </a:t>
            </a:r>
          </a:p>
          <a:p>
            <a:pPr lvl="2"/>
            <a:r>
              <a:rPr lang="en-US" sz="1600" dirty="0" smtClean="0"/>
              <a:t>Other files are created in the project folder as well.</a:t>
            </a:r>
            <a:endParaRPr lang="en-US" sz="1600" dirty="0"/>
          </a:p>
        </p:txBody>
      </p:sp>
      <p:pic>
        <p:nvPicPr>
          <p:cNvPr id="5" name="Picture 4"/>
          <p:cNvPicPr>
            <a:picLocks noChangeAspect="1"/>
          </p:cNvPicPr>
          <p:nvPr/>
        </p:nvPicPr>
        <p:blipFill>
          <a:blip r:embed="rId2"/>
          <a:stretch>
            <a:fillRect/>
          </a:stretch>
        </p:blipFill>
        <p:spPr>
          <a:xfrm>
            <a:off x="5114109" y="2590800"/>
            <a:ext cx="4049424" cy="2238375"/>
          </a:xfrm>
          <a:prstGeom prst="rect">
            <a:avLst/>
          </a:prstGeom>
        </p:spPr>
      </p:pic>
    </p:spTree>
    <p:extLst>
      <p:ext uri="{BB962C8B-B14F-4D97-AF65-F5344CB8AC3E}">
        <p14:creationId xmlns:p14="http://schemas.microsoft.com/office/powerpoint/2010/main" val="2262947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VS additional information</a:t>
            </a:r>
            <a:endParaRPr lang="en-US" dirty="0"/>
          </a:p>
        </p:txBody>
      </p:sp>
      <p:sp>
        <p:nvSpPr>
          <p:cNvPr id="3" name="Text Placeholder 2"/>
          <p:cNvSpPr>
            <a:spLocks noGrp="1"/>
          </p:cNvSpPr>
          <p:nvPr>
            <p:ph type="body" sz="quarter" idx="10"/>
          </p:nvPr>
        </p:nvSpPr>
        <p:spPr>
          <a:xfrm>
            <a:off x="228600" y="2209800"/>
            <a:ext cx="4724400" cy="4419600"/>
          </a:xfrm>
        </p:spPr>
        <p:txBody>
          <a:bodyPr/>
          <a:lstStyle/>
          <a:p>
            <a:pPr lvl="1"/>
            <a:r>
              <a:rPr lang="en-US" sz="1800" dirty="0" smtClean="0"/>
              <a:t>C</a:t>
            </a:r>
            <a:r>
              <a:rPr lang="en-US" sz="1800" dirty="0"/>
              <a:t># programs include many </a:t>
            </a:r>
            <a:r>
              <a:rPr lang="en-US" sz="1800" i="1" dirty="0"/>
              <a:t>source files</a:t>
            </a:r>
            <a:r>
              <a:rPr lang="en-US" sz="1800" dirty="0"/>
              <a:t>. </a:t>
            </a:r>
          </a:p>
          <a:p>
            <a:pPr lvl="2"/>
            <a:r>
              <a:rPr lang="en-US" sz="1600" dirty="0"/>
              <a:t>Code required to create forms and manipulate the objects on those forms</a:t>
            </a:r>
          </a:p>
          <a:p>
            <a:pPr lvl="2"/>
            <a:r>
              <a:rPr lang="en-US" sz="1600" dirty="0"/>
              <a:t>Utility code used by more than one form or more than one program.  </a:t>
            </a:r>
          </a:p>
          <a:p>
            <a:pPr lvl="2"/>
            <a:r>
              <a:rPr lang="en-US" sz="1600" dirty="0"/>
              <a:t>File extension for C# source files is </a:t>
            </a:r>
            <a:r>
              <a:rPr lang="en-US" sz="1600" i="1" dirty="0"/>
              <a:t>.</a:t>
            </a:r>
            <a:r>
              <a:rPr lang="en-US" sz="1600" i="1" dirty="0" err="1"/>
              <a:t>cs</a:t>
            </a:r>
            <a:r>
              <a:rPr lang="en-US" sz="1600" i="1" dirty="0"/>
              <a:t> </a:t>
            </a:r>
            <a:endParaRPr lang="en-US" sz="1600" dirty="0"/>
          </a:p>
          <a:p>
            <a:pPr lvl="3"/>
            <a:r>
              <a:rPr lang="en-US" sz="1400" dirty="0"/>
              <a:t>Though its extension is </a:t>
            </a:r>
            <a:r>
              <a:rPr lang="en-US" sz="1400" i="1" dirty="0"/>
              <a:t>.</a:t>
            </a:r>
            <a:r>
              <a:rPr lang="en-US" sz="1400" i="1" dirty="0" err="1"/>
              <a:t>cs</a:t>
            </a:r>
            <a:r>
              <a:rPr lang="en-US" sz="1400" dirty="0"/>
              <a:t>, you normally do not modify the </a:t>
            </a:r>
            <a:r>
              <a:rPr lang="en-US" sz="1400" i="1" dirty="0" err="1"/>
              <a:t>Designer.cs</a:t>
            </a:r>
            <a:r>
              <a:rPr lang="en-US" sz="1400" dirty="0"/>
              <a:t> files.</a:t>
            </a:r>
          </a:p>
          <a:p>
            <a:r>
              <a:rPr lang="en-US" sz="2000" dirty="0"/>
              <a:t>All source files are combined to form a project which is part of a solution (always).</a:t>
            </a:r>
          </a:p>
        </p:txBody>
      </p:sp>
      <p:pic>
        <p:nvPicPr>
          <p:cNvPr id="4" name="Picture 3"/>
          <p:cNvPicPr>
            <a:picLocks noChangeAspect="1"/>
          </p:cNvPicPr>
          <p:nvPr/>
        </p:nvPicPr>
        <p:blipFill>
          <a:blip r:embed="rId2"/>
          <a:stretch>
            <a:fillRect/>
          </a:stretch>
        </p:blipFill>
        <p:spPr>
          <a:xfrm>
            <a:off x="5486400" y="2286000"/>
            <a:ext cx="1219200" cy="1219200"/>
          </a:xfrm>
          <a:prstGeom prst="rect">
            <a:avLst/>
          </a:prstGeom>
        </p:spPr>
      </p:pic>
      <p:pic>
        <p:nvPicPr>
          <p:cNvPr id="5" name="Picture 4"/>
          <p:cNvPicPr>
            <a:picLocks noChangeAspect="1"/>
          </p:cNvPicPr>
          <p:nvPr/>
        </p:nvPicPr>
        <p:blipFill>
          <a:blip r:embed="rId3"/>
          <a:stretch>
            <a:fillRect/>
          </a:stretch>
        </p:blipFill>
        <p:spPr>
          <a:xfrm>
            <a:off x="5300662" y="3962400"/>
            <a:ext cx="1590675" cy="1819275"/>
          </a:xfrm>
          <a:prstGeom prst="rect">
            <a:avLst/>
          </a:prstGeom>
        </p:spPr>
      </p:pic>
    </p:spTree>
    <p:extLst>
      <p:ext uri="{BB962C8B-B14F-4D97-AF65-F5344CB8AC3E}">
        <p14:creationId xmlns:p14="http://schemas.microsoft.com/office/powerpoint/2010/main" val="301048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Existing Projects</a:t>
            </a:r>
            <a:endParaRPr lang="en-US" dirty="0"/>
          </a:p>
        </p:txBody>
      </p:sp>
      <p:sp>
        <p:nvSpPr>
          <p:cNvPr id="3" name="Text Placeholder 2"/>
          <p:cNvSpPr>
            <a:spLocks noGrp="1"/>
          </p:cNvSpPr>
          <p:nvPr>
            <p:ph type="body" sz="quarter" idx="10"/>
          </p:nvPr>
        </p:nvSpPr>
        <p:spPr/>
        <p:txBody>
          <a:bodyPr/>
          <a:lstStyle/>
          <a:p>
            <a:pPr lvl="1"/>
            <a:r>
              <a:rPr lang="en-US" sz="2000" dirty="0"/>
              <a:t>You can open an existing project in (at least) 4 ways:</a:t>
            </a:r>
          </a:p>
          <a:p>
            <a:pPr lvl="2"/>
            <a:r>
              <a:rPr lang="en-US" sz="1800" dirty="0"/>
              <a:t>Locate the .</a:t>
            </a:r>
            <a:r>
              <a:rPr lang="en-US" sz="1800" dirty="0" err="1"/>
              <a:t>sln</a:t>
            </a:r>
            <a:r>
              <a:rPr lang="en-US" sz="1800" dirty="0"/>
              <a:t> file using Windows Explorer and double-click it</a:t>
            </a:r>
          </a:p>
          <a:p>
            <a:pPr lvl="2"/>
            <a:r>
              <a:rPr lang="en-US" sz="1800" dirty="0"/>
              <a:t>Open </a:t>
            </a:r>
            <a:r>
              <a:rPr lang="en-US" sz="1800" i="1" dirty="0"/>
              <a:t>Microsoft Visual Studio.  </a:t>
            </a:r>
            <a:r>
              <a:rPr lang="en-US" sz="1800" dirty="0"/>
              <a:t>While on the </a:t>
            </a:r>
            <a:r>
              <a:rPr lang="en-US" sz="1800" i="1" dirty="0"/>
              <a:t>Start Page, </a:t>
            </a:r>
            <a:r>
              <a:rPr lang="en-US" sz="1800" dirty="0"/>
              <a:t>select the project listed in the </a:t>
            </a:r>
            <a:r>
              <a:rPr lang="en-US" sz="1800" i="1" dirty="0"/>
              <a:t>Recent Projects </a:t>
            </a:r>
            <a:r>
              <a:rPr lang="en-US" sz="1800" dirty="0"/>
              <a:t>list.  The project will open (unless it was moved to a different location).</a:t>
            </a:r>
          </a:p>
          <a:p>
            <a:pPr lvl="2"/>
            <a:r>
              <a:rPr lang="en-US" sz="1800" dirty="0"/>
              <a:t>Click </a:t>
            </a:r>
            <a:r>
              <a:rPr lang="en-US" sz="1800" i="1" dirty="0"/>
              <a:t>Open Project… </a:t>
            </a:r>
            <a:r>
              <a:rPr lang="en-US" sz="1800" dirty="0"/>
              <a:t>option and locate the project in the Open Project dialog box.  Select the </a:t>
            </a:r>
            <a:r>
              <a:rPr lang="en-US" sz="1800" i="1" dirty="0"/>
              <a:t>solution file (.</a:t>
            </a:r>
            <a:r>
              <a:rPr lang="en-US" sz="1800" i="1" dirty="0" err="1"/>
              <a:t>sln</a:t>
            </a:r>
            <a:r>
              <a:rPr lang="en-US" sz="1800" i="1" dirty="0"/>
              <a:t>) </a:t>
            </a:r>
            <a:r>
              <a:rPr lang="en-US" sz="1800" dirty="0"/>
              <a:t>and click </a:t>
            </a:r>
            <a:r>
              <a:rPr lang="en-US" sz="1800" i="1" dirty="0"/>
              <a:t>Open.</a:t>
            </a:r>
            <a:r>
              <a:rPr lang="en-US" sz="1800" dirty="0"/>
              <a:t> </a:t>
            </a:r>
          </a:p>
          <a:p>
            <a:pPr lvl="2"/>
            <a:r>
              <a:rPr lang="en-US" sz="1800" dirty="0"/>
              <a:t>Click </a:t>
            </a:r>
            <a:r>
              <a:rPr lang="en-US" sz="1800" i="1" dirty="0"/>
              <a:t>File </a:t>
            </a:r>
            <a:r>
              <a:rPr lang="en-US" sz="1800" dirty="0"/>
              <a:t>in the menu, click </a:t>
            </a:r>
            <a:r>
              <a:rPr lang="en-US" sz="1800" i="1" dirty="0"/>
              <a:t>Open Project</a:t>
            </a:r>
            <a:r>
              <a:rPr lang="en-US" sz="1800" dirty="0"/>
              <a:t> in the file menu and browse for the project using the </a:t>
            </a:r>
            <a:r>
              <a:rPr lang="en-US" sz="1800" i="1" dirty="0"/>
              <a:t>Open Project </a:t>
            </a:r>
            <a:r>
              <a:rPr lang="en-US" sz="1800" dirty="0"/>
              <a:t>dialog box.  Select the solution file and click </a:t>
            </a:r>
            <a:r>
              <a:rPr lang="en-US" sz="1800" i="1" dirty="0"/>
              <a:t>Open.</a:t>
            </a:r>
            <a:r>
              <a:rPr lang="en-US" sz="1800" dirty="0"/>
              <a:t> </a:t>
            </a:r>
          </a:p>
          <a:p>
            <a:r>
              <a:rPr lang="en-US" sz="2400" dirty="0"/>
              <a:t>To open more than one project at a time, you’ll have to use the first option above (Windows Explorer) to open the second and subsequent projects in a new Visual Studio window.</a:t>
            </a:r>
          </a:p>
        </p:txBody>
      </p:sp>
    </p:spTree>
    <p:extLst>
      <p:ext uri="{BB962C8B-B14F-4D97-AF65-F5344CB8AC3E}">
        <p14:creationId xmlns:p14="http://schemas.microsoft.com/office/powerpoint/2010/main" val="2436445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Reminder - Course files on OneDrive</a:t>
            </a:r>
            <a:endParaRPr lang="en-US" sz="2800" dirty="0"/>
          </a:p>
        </p:txBody>
      </p:sp>
      <p:sp>
        <p:nvSpPr>
          <p:cNvPr id="3" name="Text Placeholder 2"/>
          <p:cNvSpPr>
            <a:spLocks noGrp="1"/>
          </p:cNvSpPr>
          <p:nvPr>
            <p:ph type="body" sz="quarter" idx="10"/>
          </p:nvPr>
        </p:nvSpPr>
        <p:spPr>
          <a:xfrm>
            <a:off x="228600" y="2209800"/>
            <a:ext cx="6934200" cy="4419600"/>
          </a:xfrm>
        </p:spPr>
        <p:txBody>
          <a:bodyPr/>
          <a:lstStyle/>
          <a:p>
            <a:r>
              <a:rPr lang="en-US" dirty="0" smtClean="0"/>
              <a:t>Go to OneDrive</a:t>
            </a:r>
          </a:p>
          <a:p>
            <a:pPr lvl="1"/>
            <a:r>
              <a:rPr lang="en-US" dirty="0">
                <a:hlinkClick r:id="rId2"/>
              </a:rPr>
              <a:t>https://onedrive.live.com/about/en-us</a:t>
            </a:r>
            <a:r>
              <a:rPr lang="en-US" dirty="0" smtClean="0">
                <a:hlinkClick r:id="rId2"/>
              </a:rPr>
              <a:t>/</a:t>
            </a:r>
            <a:endParaRPr lang="en-US" dirty="0" smtClean="0"/>
          </a:p>
          <a:p>
            <a:r>
              <a:rPr lang="en-US" dirty="0" smtClean="0"/>
              <a:t>Access the student page</a:t>
            </a:r>
          </a:p>
          <a:p>
            <a:pPr lvl="1"/>
            <a:r>
              <a:rPr lang="en-US" dirty="0" smtClean="0"/>
              <a:t>Email address: </a:t>
            </a:r>
            <a:r>
              <a:rPr lang="en-US" dirty="0" smtClean="0">
                <a:hlinkClick r:id="rId3"/>
              </a:rPr>
              <a:t>mstcpresley@Hotmail.com</a:t>
            </a:r>
            <a:endParaRPr lang="en-US" dirty="0" smtClean="0"/>
          </a:p>
          <a:p>
            <a:pPr lvl="1"/>
            <a:r>
              <a:rPr lang="en-US" dirty="0" smtClean="0"/>
              <a:t>Password: student2015</a:t>
            </a:r>
          </a:p>
          <a:p>
            <a:pPr lvl="1"/>
            <a:r>
              <a:rPr lang="en-US" dirty="0" smtClean="0"/>
              <a:t>This is where you will post your projects, obtain files </a:t>
            </a:r>
          </a:p>
        </p:txBody>
      </p:sp>
      <p:pic>
        <p:nvPicPr>
          <p:cNvPr id="4" name="Picture 3"/>
          <p:cNvPicPr>
            <a:picLocks noChangeAspect="1"/>
          </p:cNvPicPr>
          <p:nvPr/>
        </p:nvPicPr>
        <p:blipFill>
          <a:blip r:embed="rId4"/>
          <a:stretch>
            <a:fillRect/>
          </a:stretch>
        </p:blipFill>
        <p:spPr>
          <a:xfrm>
            <a:off x="6389172" y="3429000"/>
            <a:ext cx="2724150" cy="1676400"/>
          </a:xfrm>
          <a:prstGeom prst="rect">
            <a:avLst/>
          </a:prstGeom>
        </p:spPr>
      </p:pic>
    </p:spTree>
    <p:extLst>
      <p:ext uri="{BB962C8B-B14F-4D97-AF65-F5344CB8AC3E}">
        <p14:creationId xmlns:p14="http://schemas.microsoft.com/office/powerpoint/2010/main" val="4262359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Customize Visual Studio IDE</a:t>
            </a:r>
            <a:endParaRPr lang="en-US" dirty="0"/>
          </a:p>
        </p:txBody>
      </p:sp>
      <p:sp>
        <p:nvSpPr>
          <p:cNvPr id="3" name="Text Placeholder 2"/>
          <p:cNvSpPr>
            <a:spLocks noGrp="1"/>
          </p:cNvSpPr>
          <p:nvPr>
            <p:ph type="body" sz="quarter" idx="10"/>
          </p:nvPr>
        </p:nvSpPr>
        <p:spPr>
          <a:xfrm>
            <a:off x="228600" y="2209800"/>
            <a:ext cx="5943600" cy="4419600"/>
          </a:xfrm>
        </p:spPr>
        <p:txBody>
          <a:bodyPr/>
          <a:lstStyle/>
          <a:p>
            <a:r>
              <a:rPr lang="en-US" sz="2400" dirty="0" smtClean="0"/>
              <a:t>Customizing the Visual Studio IDE document</a:t>
            </a:r>
          </a:p>
          <a:p>
            <a:pPr lvl="1"/>
            <a:r>
              <a:rPr lang="en-US" sz="2000" dirty="0" smtClean="0"/>
              <a:t>Link on my website, or OneDrive in Documents folder</a:t>
            </a:r>
          </a:p>
          <a:p>
            <a:r>
              <a:rPr lang="en-US" sz="2400" dirty="0" smtClean="0"/>
              <a:t>Customizing </a:t>
            </a:r>
            <a:r>
              <a:rPr lang="en-US" sz="2400" i="1" dirty="0"/>
              <a:t>sticks</a:t>
            </a:r>
            <a:r>
              <a:rPr lang="en-US" sz="2400" dirty="0"/>
              <a:t> even after you close Visual Studio</a:t>
            </a:r>
          </a:p>
          <a:p>
            <a:pPr lvl="1"/>
            <a:r>
              <a:rPr lang="en-US" sz="2000" dirty="0"/>
              <a:t>Will need to customize on all computers you use.</a:t>
            </a:r>
          </a:p>
          <a:p>
            <a:r>
              <a:rPr lang="en-US" sz="2400" dirty="0"/>
              <a:t>You will need to customize non-Mac lab computers </a:t>
            </a:r>
            <a:r>
              <a:rPr lang="en-US" sz="2400" b="1" dirty="0"/>
              <a:t>every day</a:t>
            </a:r>
            <a:r>
              <a:rPr lang="en-US" sz="2400" dirty="0"/>
              <a:t> because of the </a:t>
            </a:r>
            <a:r>
              <a:rPr lang="en-US" sz="2400" i="1" dirty="0"/>
              <a:t>Deep Freeze</a:t>
            </a:r>
            <a:r>
              <a:rPr lang="en-US" sz="2400" dirty="0"/>
              <a:t> program.</a:t>
            </a:r>
          </a:p>
        </p:txBody>
      </p:sp>
      <p:pic>
        <p:nvPicPr>
          <p:cNvPr id="4" name="Picture 3"/>
          <p:cNvPicPr>
            <a:picLocks noChangeAspect="1"/>
          </p:cNvPicPr>
          <p:nvPr/>
        </p:nvPicPr>
        <p:blipFill>
          <a:blip r:embed="rId2"/>
          <a:stretch>
            <a:fillRect/>
          </a:stretch>
        </p:blipFill>
        <p:spPr>
          <a:xfrm>
            <a:off x="6248400" y="2362200"/>
            <a:ext cx="2705256" cy="2400300"/>
          </a:xfrm>
          <a:prstGeom prst="rect">
            <a:avLst/>
          </a:prstGeom>
        </p:spPr>
      </p:pic>
    </p:spTree>
    <p:extLst>
      <p:ext uri="{BB962C8B-B14F-4D97-AF65-F5344CB8AC3E}">
        <p14:creationId xmlns:p14="http://schemas.microsoft.com/office/powerpoint/2010/main" val="643341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 VS </a:t>
            </a:r>
            <a:r>
              <a:rPr lang="en-US" dirty="0" smtClean="0"/>
              <a:t>Settings, part 1</a:t>
            </a:r>
            <a:endParaRPr lang="en-US" dirty="0"/>
          </a:p>
        </p:txBody>
      </p:sp>
      <p:sp>
        <p:nvSpPr>
          <p:cNvPr id="3" name="Text Placeholder 2"/>
          <p:cNvSpPr>
            <a:spLocks noGrp="1"/>
          </p:cNvSpPr>
          <p:nvPr>
            <p:ph type="body" sz="quarter" idx="10"/>
          </p:nvPr>
        </p:nvSpPr>
        <p:spPr>
          <a:xfrm>
            <a:off x="228600" y="2209800"/>
            <a:ext cx="7086600" cy="4419600"/>
          </a:xfrm>
        </p:spPr>
        <p:txBody>
          <a:bodyPr/>
          <a:lstStyle/>
          <a:p>
            <a:r>
              <a:rPr lang="en-US" sz="2400" dirty="0" smtClean="0"/>
              <a:t>Download </a:t>
            </a:r>
            <a:r>
              <a:rPr lang="en-US" sz="2400" dirty="0" err="1" smtClean="0"/>
              <a:t>Brents</a:t>
            </a:r>
            <a:r>
              <a:rPr lang="en-US" sz="2400" dirty="0" smtClean="0"/>
              <a:t> VS Settings from </a:t>
            </a:r>
            <a:r>
              <a:rPr lang="en-US" sz="2400" dirty="0" err="1" smtClean="0"/>
              <a:t>onedrive</a:t>
            </a:r>
            <a:r>
              <a:rPr lang="en-US" sz="2400" dirty="0" smtClean="0"/>
              <a:t> (or from my website)</a:t>
            </a:r>
          </a:p>
          <a:p>
            <a:pPr lvl="1"/>
            <a:r>
              <a:rPr lang="en-US" sz="1800" dirty="0" smtClean="0"/>
              <a:t>From my website you may need to unzip the file</a:t>
            </a:r>
          </a:p>
          <a:p>
            <a:r>
              <a:rPr lang="en-US" sz="2400" dirty="0" smtClean="0"/>
              <a:t>Importing </a:t>
            </a:r>
            <a:r>
              <a:rPr lang="en-US" sz="2400" dirty="0"/>
              <a:t>Settings</a:t>
            </a:r>
          </a:p>
          <a:p>
            <a:pPr lvl="1"/>
            <a:r>
              <a:rPr lang="en-US" sz="2000" dirty="0"/>
              <a:t>If you use multiple computers at home or on campus, you’ll have to update these settings on every computer</a:t>
            </a:r>
          </a:p>
          <a:p>
            <a:pPr lvl="1"/>
            <a:r>
              <a:rPr lang="en-US" sz="2000" dirty="0" smtClean="0"/>
              <a:t>Choose </a:t>
            </a:r>
            <a:r>
              <a:rPr lang="en-US" sz="2000" dirty="0" err="1"/>
              <a:t>Tools</a:t>
            </a:r>
            <a:r>
              <a:rPr lang="en-US" sz="2000" dirty="0" err="1">
                <a:sym typeface="Marlett" pitchFamily="2" charset="2"/>
              </a:rPr>
              <a:t></a:t>
            </a:r>
            <a:r>
              <a:rPr lang="en-US" sz="2000" dirty="0" err="1"/>
              <a:t>Import</a:t>
            </a:r>
            <a:r>
              <a:rPr lang="en-US" sz="2000" dirty="0"/>
              <a:t> &amp; Export Settings from the menu</a:t>
            </a:r>
          </a:p>
          <a:p>
            <a:pPr lvl="1"/>
            <a:r>
              <a:rPr lang="en-US" sz="2000" dirty="0"/>
              <a:t>Select the </a:t>
            </a:r>
            <a:r>
              <a:rPr lang="en-US" sz="2000" b="1" dirty="0"/>
              <a:t>Import selected environment settings</a:t>
            </a:r>
            <a:r>
              <a:rPr lang="en-US" sz="2000" dirty="0"/>
              <a:t> option and click the Next&gt; button</a:t>
            </a:r>
          </a:p>
          <a:p>
            <a:pPr lvl="1"/>
            <a:r>
              <a:rPr lang="en-US" sz="2000" dirty="0"/>
              <a:t>Select the </a:t>
            </a:r>
            <a:r>
              <a:rPr lang="en-US" sz="2000" b="1" dirty="0"/>
              <a:t>No, just import…</a:t>
            </a:r>
            <a:r>
              <a:rPr lang="en-US" sz="2000" dirty="0"/>
              <a:t> option and click the Next&gt; button</a:t>
            </a:r>
          </a:p>
          <a:p>
            <a:endParaRPr lang="en-US" dirty="0"/>
          </a:p>
        </p:txBody>
      </p:sp>
      <p:pic>
        <p:nvPicPr>
          <p:cNvPr id="4" name="Picture 3"/>
          <p:cNvPicPr>
            <a:picLocks noChangeAspect="1"/>
          </p:cNvPicPr>
          <p:nvPr/>
        </p:nvPicPr>
        <p:blipFill>
          <a:blip r:embed="rId2"/>
          <a:stretch>
            <a:fillRect/>
          </a:stretch>
        </p:blipFill>
        <p:spPr>
          <a:xfrm>
            <a:off x="7200900" y="2476500"/>
            <a:ext cx="1943100" cy="1943100"/>
          </a:xfrm>
          <a:prstGeom prst="rect">
            <a:avLst/>
          </a:prstGeom>
        </p:spPr>
      </p:pic>
    </p:spTree>
    <p:extLst>
      <p:ext uri="{BB962C8B-B14F-4D97-AF65-F5344CB8AC3E}">
        <p14:creationId xmlns:p14="http://schemas.microsoft.com/office/powerpoint/2010/main" val="17475865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 VS </a:t>
            </a:r>
            <a:r>
              <a:rPr lang="en-US" dirty="0" smtClean="0"/>
              <a:t>Settings, part 2</a:t>
            </a:r>
            <a:endParaRPr lang="en-US" dirty="0"/>
          </a:p>
        </p:txBody>
      </p:sp>
      <p:sp>
        <p:nvSpPr>
          <p:cNvPr id="3" name="Text Placeholder 2"/>
          <p:cNvSpPr>
            <a:spLocks noGrp="1"/>
          </p:cNvSpPr>
          <p:nvPr>
            <p:ph type="body" sz="quarter" idx="10"/>
          </p:nvPr>
        </p:nvSpPr>
        <p:spPr>
          <a:xfrm>
            <a:off x="228600" y="2209800"/>
            <a:ext cx="6934200" cy="4419600"/>
          </a:xfrm>
        </p:spPr>
        <p:txBody>
          <a:bodyPr/>
          <a:lstStyle/>
          <a:p>
            <a:r>
              <a:rPr lang="en-US" sz="2200" dirty="0" smtClean="0"/>
              <a:t>Click </a:t>
            </a:r>
            <a:r>
              <a:rPr lang="en-US" sz="2200" dirty="0"/>
              <a:t>the Browse… button and navigate to locate the settings </a:t>
            </a:r>
            <a:r>
              <a:rPr lang="en-US" sz="2200" dirty="0" smtClean="0"/>
              <a:t>file above.</a:t>
            </a:r>
          </a:p>
          <a:p>
            <a:pPr lvl="1"/>
            <a:r>
              <a:rPr lang="en-US" sz="1800" dirty="0" smtClean="0"/>
              <a:t> </a:t>
            </a:r>
            <a:r>
              <a:rPr lang="en-US" sz="1800" dirty="0"/>
              <a:t>Double-click the appropriate settings file. Then, click the Next &gt; button</a:t>
            </a:r>
          </a:p>
          <a:p>
            <a:pPr lvl="1"/>
            <a:r>
              <a:rPr lang="en-US" sz="1800" dirty="0"/>
              <a:t>Copy this file to your USB drive and access it from there </a:t>
            </a:r>
            <a:r>
              <a:rPr lang="en-US" sz="1800" dirty="0" smtClean="0"/>
              <a:t>for other machines</a:t>
            </a:r>
            <a:endParaRPr lang="en-US" sz="2000" dirty="0"/>
          </a:p>
          <a:p>
            <a:r>
              <a:rPr lang="en-US" sz="2200" dirty="0"/>
              <a:t>Click the Finish button, and then the Close button</a:t>
            </a:r>
          </a:p>
          <a:p>
            <a:r>
              <a:rPr lang="en-US" sz="2200" dirty="0"/>
              <a:t>Choose </a:t>
            </a:r>
            <a:r>
              <a:rPr lang="en-US" sz="2200" dirty="0" err="1"/>
              <a:t>Tools</a:t>
            </a:r>
            <a:r>
              <a:rPr lang="en-US" sz="2200" dirty="0" err="1">
                <a:sym typeface="Marlett" pitchFamily="2" charset="2"/>
              </a:rPr>
              <a:t></a:t>
            </a:r>
            <a:r>
              <a:rPr lang="en-US" sz="2200" dirty="0" err="1"/>
              <a:t>Options</a:t>
            </a:r>
            <a:r>
              <a:rPr lang="en-US" sz="2200" dirty="0"/>
              <a:t> and verify the settings described above have been changed.</a:t>
            </a:r>
          </a:p>
          <a:p>
            <a:pPr lvl="1"/>
            <a:r>
              <a:rPr lang="en-US" sz="2000" b="1" dirty="0"/>
              <a:t>Note: The default project folder location has not been set</a:t>
            </a:r>
            <a:r>
              <a:rPr lang="en-US" sz="2000" dirty="0"/>
              <a:t> because everyone’s default folder is different.  Set the default folder </a:t>
            </a:r>
            <a:r>
              <a:rPr lang="en-US" sz="2000" dirty="0" smtClean="0"/>
              <a:t>at </a:t>
            </a:r>
            <a:r>
              <a:rPr lang="en-US" sz="2000" dirty="0"/>
              <a:t>this time.</a:t>
            </a:r>
          </a:p>
          <a:p>
            <a:endParaRPr lang="en-US" dirty="0"/>
          </a:p>
        </p:txBody>
      </p:sp>
      <p:pic>
        <p:nvPicPr>
          <p:cNvPr id="4" name="Picture 3"/>
          <p:cNvPicPr>
            <a:picLocks noChangeAspect="1"/>
          </p:cNvPicPr>
          <p:nvPr/>
        </p:nvPicPr>
        <p:blipFill>
          <a:blip r:embed="rId2"/>
          <a:stretch>
            <a:fillRect/>
          </a:stretch>
        </p:blipFill>
        <p:spPr>
          <a:xfrm>
            <a:off x="7162800" y="2229394"/>
            <a:ext cx="1943100" cy="1943100"/>
          </a:xfrm>
          <a:prstGeom prst="rect">
            <a:avLst/>
          </a:prstGeom>
        </p:spPr>
      </p:pic>
    </p:spTree>
    <p:extLst>
      <p:ext uri="{BB962C8B-B14F-4D97-AF65-F5344CB8AC3E}">
        <p14:creationId xmlns:p14="http://schemas.microsoft.com/office/powerpoint/2010/main" val="14490677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 default folder</a:t>
            </a:r>
            <a:endParaRPr lang="en-US" dirty="0"/>
          </a:p>
        </p:txBody>
      </p:sp>
      <p:sp>
        <p:nvSpPr>
          <p:cNvPr id="3" name="Text Placeholder 2"/>
          <p:cNvSpPr>
            <a:spLocks noGrp="1"/>
          </p:cNvSpPr>
          <p:nvPr>
            <p:ph type="body" sz="quarter" idx="10"/>
          </p:nvPr>
        </p:nvSpPr>
        <p:spPr>
          <a:xfrm>
            <a:off x="228600" y="2209800"/>
            <a:ext cx="4787776" cy="4419600"/>
          </a:xfrm>
        </p:spPr>
        <p:txBody>
          <a:bodyPr/>
          <a:lstStyle/>
          <a:p>
            <a:r>
              <a:rPr lang="en-US" sz="2400" dirty="0" smtClean="0"/>
              <a:t>Tools….options…projects and solutions</a:t>
            </a:r>
          </a:p>
          <a:p>
            <a:r>
              <a:rPr lang="en-US" sz="2400" dirty="0" smtClean="0">
                <a:sym typeface="Marlett" pitchFamily="2" charset="2"/>
              </a:rPr>
              <a:t></a:t>
            </a:r>
            <a:r>
              <a:rPr lang="en-US" sz="2400" dirty="0" err="1"/>
              <a:t>General</a:t>
            </a:r>
            <a:r>
              <a:rPr lang="en-US" sz="2400" dirty="0" err="1">
                <a:sym typeface="Marlett" pitchFamily="2" charset="2"/>
              </a:rPr>
              <a:t></a:t>
            </a:r>
            <a:r>
              <a:rPr lang="en-US" sz="2400" dirty="0" err="1"/>
              <a:t>Projects</a:t>
            </a:r>
            <a:r>
              <a:rPr lang="en-US" sz="2400" dirty="0"/>
              <a:t> Location</a:t>
            </a:r>
          </a:p>
          <a:p>
            <a:r>
              <a:rPr lang="en-US" sz="2400" dirty="0"/>
              <a:t>Designates the where solutions and folders are stored by default</a:t>
            </a:r>
          </a:p>
          <a:p>
            <a:r>
              <a:rPr lang="en-US" sz="2400" dirty="0"/>
              <a:t>Suggest Desktop or USB drive.</a:t>
            </a:r>
          </a:p>
          <a:p>
            <a:r>
              <a:rPr lang="en-US" sz="2400" dirty="0"/>
              <a:t>USB drives may reduce performance.</a:t>
            </a:r>
          </a:p>
          <a:p>
            <a:pPr lvl="1"/>
            <a:r>
              <a:rPr lang="en-US" sz="2000" dirty="0"/>
              <a:t>Work on Desktop, copy to USB when done</a:t>
            </a:r>
          </a:p>
          <a:p>
            <a:endParaRPr lang="en-US" sz="2400" dirty="0"/>
          </a:p>
        </p:txBody>
      </p:sp>
      <p:pic>
        <p:nvPicPr>
          <p:cNvPr id="5" name="Picture 4"/>
          <p:cNvPicPr>
            <a:picLocks noChangeAspect="1"/>
          </p:cNvPicPr>
          <p:nvPr/>
        </p:nvPicPr>
        <p:blipFill>
          <a:blip r:embed="rId2"/>
          <a:stretch>
            <a:fillRect/>
          </a:stretch>
        </p:blipFill>
        <p:spPr>
          <a:xfrm>
            <a:off x="5016377" y="2209800"/>
            <a:ext cx="4127624" cy="3816105"/>
          </a:xfrm>
          <a:prstGeom prst="rect">
            <a:avLst/>
          </a:prstGeom>
        </p:spPr>
      </p:pic>
    </p:spTree>
    <p:extLst>
      <p:ext uri="{BB962C8B-B14F-4D97-AF65-F5344CB8AC3E}">
        <p14:creationId xmlns:p14="http://schemas.microsoft.com/office/powerpoint/2010/main" val="2033743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774107303"/>
              </p:ext>
            </p:extLst>
          </p:nvPr>
        </p:nvGraphicFramePr>
        <p:xfrm>
          <a:off x="1978025" y="1520825"/>
          <a:ext cx="5099050" cy="4818063"/>
        </p:xfrm>
        <a:graphic>
          <a:graphicData uri="http://schemas.openxmlformats.org/presentationml/2006/ole">
            <mc:AlternateContent xmlns:mc="http://schemas.openxmlformats.org/markup-compatibility/2006">
              <mc:Choice xmlns:v="urn:schemas-microsoft-com:vml" Requires="v">
                <p:oleObj spid="_x0000_s1044" name="Document" r:id="rId3" imgW="5943735" imgH="5616810" progId="Word.Document.12">
                  <p:embed/>
                </p:oleObj>
              </mc:Choice>
              <mc:Fallback>
                <p:oleObj name="Document" r:id="rId3" imgW="5943735" imgH="5616810" progId="Word.Document.12">
                  <p:embed/>
                  <p:pic>
                    <p:nvPicPr>
                      <p:cNvPr id="0" name=""/>
                      <p:cNvPicPr/>
                      <p:nvPr/>
                    </p:nvPicPr>
                    <p:blipFill>
                      <a:blip r:embed="rId4"/>
                      <a:stretch>
                        <a:fillRect/>
                      </a:stretch>
                    </p:blipFill>
                    <p:spPr>
                      <a:xfrm>
                        <a:off x="1978025" y="1520825"/>
                        <a:ext cx="5099050" cy="4818063"/>
                      </a:xfrm>
                      <a:prstGeom prst="rect">
                        <a:avLst/>
                      </a:prstGeom>
                    </p:spPr>
                  </p:pic>
                </p:oleObj>
              </mc:Fallback>
            </mc:AlternateContent>
          </a:graphicData>
        </a:graphic>
      </p:graphicFrame>
      <p:sp>
        <p:nvSpPr>
          <p:cNvPr id="3" name="TextBox 2"/>
          <p:cNvSpPr txBox="1"/>
          <p:nvPr/>
        </p:nvSpPr>
        <p:spPr>
          <a:xfrm>
            <a:off x="457200" y="2971800"/>
            <a:ext cx="1143000" cy="1815882"/>
          </a:xfrm>
          <a:prstGeom prst="rect">
            <a:avLst/>
          </a:prstGeom>
          <a:noFill/>
        </p:spPr>
        <p:txBody>
          <a:bodyPr wrap="square" rtlCol="0">
            <a:spAutoFit/>
          </a:bodyPr>
          <a:lstStyle/>
          <a:p>
            <a:r>
              <a:rPr lang="en-US" sz="1400" dirty="0" smtClean="0">
                <a:solidFill>
                  <a:srgbClr val="7030A0"/>
                </a:solidFill>
              </a:rPr>
              <a:t>Double click to open up notes on the right.  This will show additional information</a:t>
            </a:r>
            <a:endParaRPr lang="en-US" sz="1400" dirty="0">
              <a:solidFill>
                <a:srgbClr val="7030A0"/>
              </a:solidFill>
            </a:endParaRPr>
          </a:p>
        </p:txBody>
      </p:sp>
    </p:spTree>
    <p:extLst>
      <p:ext uri="{BB962C8B-B14F-4D97-AF65-F5344CB8AC3E}">
        <p14:creationId xmlns:p14="http://schemas.microsoft.com/office/powerpoint/2010/main" val="3241890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the IDE</a:t>
            </a:r>
            <a:endParaRPr lang="en-US" dirty="0"/>
          </a:p>
        </p:txBody>
      </p:sp>
      <p:sp>
        <p:nvSpPr>
          <p:cNvPr id="3" name="Text Placeholder 2"/>
          <p:cNvSpPr>
            <a:spLocks noGrp="1"/>
          </p:cNvSpPr>
          <p:nvPr>
            <p:ph type="body" sz="quarter" idx="10"/>
          </p:nvPr>
        </p:nvSpPr>
        <p:spPr/>
        <p:txBody>
          <a:bodyPr/>
          <a:lstStyle/>
          <a:p>
            <a:r>
              <a:rPr lang="en-US" sz="2800" dirty="0" smtClean="0"/>
              <a:t>Dock</a:t>
            </a:r>
          </a:p>
          <a:p>
            <a:r>
              <a:rPr lang="en-US" sz="2800" dirty="0" smtClean="0"/>
              <a:t>Undock</a:t>
            </a:r>
          </a:p>
          <a:p>
            <a:r>
              <a:rPr lang="en-US" sz="2800" dirty="0" smtClean="0"/>
              <a:t>Resize</a:t>
            </a:r>
          </a:p>
          <a:p>
            <a:r>
              <a:rPr lang="en-US" sz="2800" dirty="0" smtClean="0"/>
              <a:t>Auto-hide</a:t>
            </a:r>
          </a:p>
          <a:p>
            <a:r>
              <a:rPr lang="en-US" sz="2800" dirty="0" smtClean="0"/>
              <a:t>Re-set window layout</a:t>
            </a:r>
          </a:p>
          <a:p>
            <a:r>
              <a:rPr lang="en-US" sz="2800" dirty="0" smtClean="0"/>
              <a:t>Document- when setting up a project checklist</a:t>
            </a:r>
          </a:p>
          <a:p>
            <a:endParaRPr lang="en-US" dirty="0"/>
          </a:p>
        </p:txBody>
      </p:sp>
      <p:pic>
        <p:nvPicPr>
          <p:cNvPr id="4" name="Picture 3"/>
          <p:cNvPicPr>
            <a:picLocks noChangeAspect="1"/>
          </p:cNvPicPr>
          <p:nvPr/>
        </p:nvPicPr>
        <p:blipFill>
          <a:blip r:embed="rId2"/>
          <a:stretch>
            <a:fillRect/>
          </a:stretch>
        </p:blipFill>
        <p:spPr>
          <a:xfrm>
            <a:off x="5932343" y="1828800"/>
            <a:ext cx="3190875" cy="2990850"/>
          </a:xfrm>
          <a:prstGeom prst="rect">
            <a:avLst/>
          </a:prstGeom>
        </p:spPr>
      </p:pic>
    </p:spTree>
    <p:extLst>
      <p:ext uri="{BB962C8B-B14F-4D97-AF65-F5344CB8AC3E}">
        <p14:creationId xmlns:p14="http://schemas.microsoft.com/office/powerpoint/2010/main" val="30245690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Windows form designer window</a:t>
            </a:r>
            <a:endParaRPr lang="en-US" sz="3200" dirty="0"/>
          </a:p>
        </p:txBody>
      </p:sp>
      <p:sp>
        <p:nvSpPr>
          <p:cNvPr id="3" name="Text Placeholder 2"/>
          <p:cNvSpPr>
            <a:spLocks noGrp="1"/>
          </p:cNvSpPr>
          <p:nvPr>
            <p:ph type="body" sz="quarter" idx="10"/>
          </p:nvPr>
        </p:nvSpPr>
        <p:spPr>
          <a:xfrm>
            <a:off x="228600" y="2209800"/>
            <a:ext cx="4854355" cy="4419600"/>
          </a:xfrm>
        </p:spPr>
        <p:txBody>
          <a:bodyPr/>
          <a:lstStyle/>
          <a:p>
            <a:r>
              <a:rPr lang="en-US" sz="1800" dirty="0"/>
              <a:t>You create/design the GUI for the project using the Windows Form Designer.  </a:t>
            </a:r>
          </a:p>
          <a:p>
            <a:pPr lvl="1"/>
            <a:r>
              <a:rPr lang="en-US" sz="1600" dirty="0"/>
              <a:t>The </a:t>
            </a:r>
            <a:r>
              <a:rPr lang="en-US" sz="1600" b="1" dirty="0"/>
              <a:t>form</a:t>
            </a:r>
            <a:r>
              <a:rPr lang="en-US" sz="1600" dirty="0"/>
              <a:t> object is the foundation/container for the user interface in Windows applications.  </a:t>
            </a:r>
          </a:p>
          <a:p>
            <a:pPr lvl="1"/>
            <a:r>
              <a:rPr lang="en-US" sz="1600" dirty="0"/>
              <a:t>Add objects (controls) from the </a:t>
            </a:r>
            <a:r>
              <a:rPr lang="en-US" sz="1600" dirty="0" err="1"/>
              <a:t>ToolBox</a:t>
            </a:r>
            <a:r>
              <a:rPr lang="en-US" sz="1600" dirty="0"/>
              <a:t> (such as labels, buttons and text boxes) to the form.  The form is an object itself.  </a:t>
            </a:r>
          </a:p>
          <a:p>
            <a:pPr lvl="1"/>
            <a:r>
              <a:rPr lang="en-US" sz="1600" dirty="0"/>
              <a:t>If the form is not displaying, double click on </a:t>
            </a:r>
            <a:r>
              <a:rPr lang="en-US" sz="1600" i="1" dirty="0"/>
              <a:t>Form1.cs </a:t>
            </a:r>
            <a:r>
              <a:rPr lang="en-US" sz="1600" dirty="0"/>
              <a:t> (or associated name) in the Solution Explorer to display the designer view.   </a:t>
            </a:r>
            <a:endParaRPr lang="en-US" sz="1800" dirty="0"/>
          </a:p>
          <a:p>
            <a:pPr lvl="1"/>
            <a:r>
              <a:rPr lang="en-US" sz="1600" dirty="0"/>
              <a:t>All objects have properties that describe the object.  As you design your application, you can change the properties using the Properties Window.  The properties can be ordered alphabetically or by category.</a:t>
            </a:r>
          </a:p>
          <a:p>
            <a:endParaRPr lang="en-US" sz="2800" dirty="0"/>
          </a:p>
        </p:txBody>
      </p:sp>
      <p:pic>
        <p:nvPicPr>
          <p:cNvPr id="4" name="Picture 3"/>
          <p:cNvPicPr>
            <a:picLocks noChangeAspect="1"/>
          </p:cNvPicPr>
          <p:nvPr/>
        </p:nvPicPr>
        <p:blipFill>
          <a:blip r:embed="rId2"/>
          <a:stretch>
            <a:fillRect/>
          </a:stretch>
        </p:blipFill>
        <p:spPr>
          <a:xfrm>
            <a:off x="5082955" y="2895600"/>
            <a:ext cx="4061045" cy="2862262"/>
          </a:xfrm>
          <a:prstGeom prst="rect">
            <a:avLst/>
          </a:prstGeom>
        </p:spPr>
      </p:pic>
    </p:spTree>
    <p:extLst>
      <p:ext uri="{BB962C8B-B14F-4D97-AF65-F5344CB8AC3E}">
        <p14:creationId xmlns:p14="http://schemas.microsoft.com/office/powerpoint/2010/main" val="21461430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form names</a:t>
            </a:r>
            <a:endParaRPr lang="en-US" dirty="0"/>
          </a:p>
        </p:txBody>
      </p:sp>
      <p:sp>
        <p:nvSpPr>
          <p:cNvPr id="3" name="Text Placeholder 2"/>
          <p:cNvSpPr>
            <a:spLocks noGrp="1"/>
          </p:cNvSpPr>
          <p:nvPr>
            <p:ph type="body" sz="quarter" idx="10"/>
          </p:nvPr>
        </p:nvSpPr>
        <p:spPr>
          <a:xfrm>
            <a:off x="228600" y="2209800"/>
            <a:ext cx="4953000" cy="4419600"/>
          </a:xfrm>
        </p:spPr>
        <p:txBody>
          <a:bodyPr/>
          <a:lstStyle/>
          <a:p>
            <a:r>
              <a:rPr lang="en-US" sz="2000" dirty="0"/>
              <a:t>A source file is a file that contains program instructions or </a:t>
            </a:r>
            <a:r>
              <a:rPr lang="en-US" sz="2000" i="1" dirty="0"/>
              <a:t>code</a:t>
            </a:r>
            <a:r>
              <a:rPr lang="en-US" sz="2000" dirty="0"/>
              <a:t>.  The Form1.cs source file is known as the </a:t>
            </a:r>
            <a:r>
              <a:rPr lang="en-US" sz="2000" i="1" dirty="0"/>
              <a:t>form file</a:t>
            </a:r>
            <a:r>
              <a:rPr lang="en-US" sz="2000" dirty="0"/>
              <a:t>.</a:t>
            </a:r>
          </a:p>
          <a:p>
            <a:pPr lvl="1"/>
            <a:r>
              <a:rPr lang="en-US" sz="1800" dirty="0"/>
              <a:t>Contains the code associated with the Windows </a:t>
            </a:r>
            <a:r>
              <a:rPr lang="en-US" sz="1800" i="1" dirty="0"/>
              <a:t>form object</a:t>
            </a:r>
            <a:r>
              <a:rPr lang="en-US" sz="1800" dirty="0"/>
              <a:t> or </a:t>
            </a:r>
            <a:r>
              <a:rPr lang="en-US" sz="1800" i="1" dirty="0"/>
              <a:t>form</a:t>
            </a:r>
            <a:r>
              <a:rPr lang="en-US" sz="1800" dirty="0"/>
              <a:t>.</a:t>
            </a:r>
          </a:p>
          <a:p>
            <a:r>
              <a:rPr lang="en-US" sz="2000" dirty="0"/>
              <a:t>The first thing you should do is change the default name of the source file from </a:t>
            </a:r>
            <a:r>
              <a:rPr lang="en-US" sz="2000" i="1" dirty="0"/>
              <a:t>Form1.cs </a:t>
            </a:r>
            <a:r>
              <a:rPr lang="en-US" sz="2000" dirty="0"/>
              <a:t>to something </a:t>
            </a:r>
            <a:r>
              <a:rPr lang="en-US" sz="2000" u="sng" dirty="0"/>
              <a:t>more meaningful</a:t>
            </a:r>
            <a:r>
              <a:rPr lang="en-US" sz="2000" dirty="0"/>
              <a:t>.  </a:t>
            </a:r>
            <a:endParaRPr lang="en-US" sz="2000" dirty="0">
              <a:solidFill>
                <a:srgbClr val="7030A0"/>
              </a:solidFill>
            </a:endParaRPr>
          </a:p>
        </p:txBody>
      </p:sp>
      <p:pic>
        <p:nvPicPr>
          <p:cNvPr id="4" name="Picture 3"/>
          <p:cNvPicPr>
            <a:picLocks noChangeAspect="1"/>
          </p:cNvPicPr>
          <p:nvPr/>
        </p:nvPicPr>
        <p:blipFill>
          <a:blip r:embed="rId2"/>
          <a:stretch>
            <a:fillRect/>
          </a:stretch>
        </p:blipFill>
        <p:spPr>
          <a:xfrm>
            <a:off x="5233282" y="2114205"/>
            <a:ext cx="3941198" cy="2633662"/>
          </a:xfrm>
          <a:prstGeom prst="rect">
            <a:avLst/>
          </a:prstGeom>
        </p:spPr>
      </p:pic>
    </p:spTree>
    <p:extLst>
      <p:ext uri="{BB962C8B-B14F-4D97-AF65-F5344CB8AC3E}">
        <p14:creationId xmlns:p14="http://schemas.microsoft.com/office/powerpoint/2010/main" val="4431456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form names</a:t>
            </a:r>
            <a:endParaRPr lang="en-US" dirty="0"/>
          </a:p>
        </p:txBody>
      </p:sp>
      <p:sp>
        <p:nvSpPr>
          <p:cNvPr id="3" name="Text Placeholder 2"/>
          <p:cNvSpPr>
            <a:spLocks noGrp="1"/>
          </p:cNvSpPr>
          <p:nvPr>
            <p:ph type="body" sz="quarter" idx="10"/>
          </p:nvPr>
        </p:nvSpPr>
        <p:spPr>
          <a:xfrm>
            <a:off x="228600" y="2209800"/>
            <a:ext cx="5181600" cy="4419600"/>
          </a:xfrm>
        </p:spPr>
        <p:txBody>
          <a:bodyPr/>
          <a:lstStyle/>
          <a:p>
            <a:r>
              <a:rPr lang="en-US" sz="2000" dirty="0" smtClean="0"/>
              <a:t>There </a:t>
            </a:r>
            <a:r>
              <a:rPr lang="en-US" sz="2000" dirty="0"/>
              <a:t>are two ways to do this.</a:t>
            </a:r>
          </a:p>
          <a:p>
            <a:pPr lvl="1"/>
            <a:r>
              <a:rPr lang="en-US" sz="1800" dirty="0" smtClean="0"/>
              <a:t>1.Click </a:t>
            </a:r>
            <a:r>
              <a:rPr lang="en-US" sz="1800" dirty="0"/>
              <a:t>on the Form1.cs to get focus.  In the properties window, change the </a:t>
            </a:r>
            <a:r>
              <a:rPr lang="en-US" sz="1800" i="1" dirty="0"/>
              <a:t>File Name </a:t>
            </a:r>
            <a:r>
              <a:rPr lang="en-US" sz="1800" dirty="0"/>
              <a:t>property.</a:t>
            </a:r>
          </a:p>
          <a:p>
            <a:pPr lvl="2"/>
            <a:r>
              <a:rPr lang="en-US" sz="1600" dirty="0"/>
              <a:t>IMPORTANT:  include the .</a:t>
            </a:r>
            <a:r>
              <a:rPr lang="en-US" sz="1600" i="1" dirty="0" err="1"/>
              <a:t>cs</a:t>
            </a:r>
            <a:r>
              <a:rPr lang="en-US" sz="1600" i="1" dirty="0"/>
              <a:t> </a:t>
            </a:r>
            <a:r>
              <a:rPr lang="en-US" sz="1600" dirty="0"/>
              <a:t>extension.</a:t>
            </a:r>
          </a:p>
          <a:p>
            <a:pPr lvl="2"/>
            <a:r>
              <a:rPr lang="en-US" sz="1600" dirty="0"/>
              <a:t>Changing the source file name using the File Name property is the most convenient way to change the name of a form because it automatically changes the name of the form </a:t>
            </a:r>
            <a:r>
              <a:rPr lang="en-US" sz="1600" u="sng" dirty="0"/>
              <a:t>object</a:t>
            </a:r>
            <a:r>
              <a:rPr lang="en-US" sz="1600" dirty="0"/>
              <a:t> as well</a:t>
            </a:r>
            <a:r>
              <a:rPr lang="en-US" sz="1600" dirty="0" smtClean="0"/>
              <a:t>.</a:t>
            </a:r>
            <a:endParaRPr lang="en-US" sz="1600" dirty="0"/>
          </a:p>
          <a:p>
            <a:r>
              <a:rPr lang="en-US" sz="2000" dirty="0" smtClean="0">
                <a:solidFill>
                  <a:srgbClr val="7030A0"/>
                </a:solidFill>
              </a:rPr>
              <a:t>DO NOT change the solution, project, or source file names from windows.  Use Visual Studio to change the names.</a:t>
            </a:r>
            <a:endParaRPr lang="en-US" sz="2000" dirty="0">
              <a:solidFill>
                <a:srgbClr val="7030A0"/>
              </a:solidFill>
            </a:endParaRPr>
          </a:p>
        </p:txBody>
      </p:sp>
      <p:pic>
        <p:nvPicPr>
          <p:cNvPr id="4" name="Picture 3"/>
          <p:cNvPicPr>
            <a:picLocks noChangeAspect="1"/>
          </p:cNvPicPr>
          <p:nvPr/>
        </p:nvPicPr>
        <p:blipFill>
          <a:blip r:embed="rId2"/>
          <a:stretch>
            <a:fillRect/>
          </a:stretch>
        </p:blipFill>
        <p:spPr>
          <a:xfrm>
            <a:off x="5257800" y="2057400"/>
            <a:ext cx="3941198" cy="2633662"/>
          </a:xfrm>
          <a:prstGeom prst="rect">
            <a:avLst/>
          </a:prstGeom>
        </p:spPr>
      </p:pic>
    </p:spTree>
    <p:extLst>
      <p:ext uri="{BB962C8B-B14F-4D97-AF65-F5344CB8AC3E}">
        <p14:creationId xmlns:p14="http://schemas.microsoft.com/office/powerpoint/2010/main" val="33905919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Naming objects</a:t>
            </a:r>
            <a:endParaRPr lang="en-US" dirty="0"/>
          </a:p>
        </p:txBody>
      </p:sp>
      <p:sp>
        <p:nvSpPr>
          <p:cNvPr id="3" name="Text Placeholder 2"/>
          <p:cNvSpPr>
            <a:spLocks noGrp="1"/>
          </p:cNvSpPr>
          <p:nvPr>
            <p:ph type="body" sz="quarter" idx="10"/>
          </p:nvPr>
        </p:nvSpPr>
        <p:spPr>
          <a:xfrm>
            <a:off x="228600" y="2209800"/>
            <a:ext cx="6096000" cy="4419600"/>
          </a:xfrm>
        </p:spPr>
        <p:txBody>
          <a:bodyPr/>
          <a:lstStyle/>
          <a:p>
            <a:r>
              <a:rPr lang="en-US" sz="2000" dirty="0"/>
              <a:t>Objects that are </a:t>
            </a:r>
            <a:r>
              <a:rPr lang="en-US" sz="2000" b="1" dirty="0"/>
              <a:t>referenced in code or by an event </a:t>
            </a:r>
            <a:r>
              <a:rPr lang="en-US" sz="2000" dirty="0"/>
              <a:t>will need to be named.  If the object requires an event procedure or the properties of the object are changed in code – rename the object from the default value.</a:t>
            </a:r>
          </a:p>
          <a:p>
            <a:r>
              <a:rPr lang="en-US" sz="2000" dirty="0" smtClean="0"/>
              <a:t>Click </a:t>
            </a:r>
            <a:r>
              <a:rPr lang="en-US" sz="2000" dirty="0"/>
              <a:t>on the object to select it</a:t>
            </a:r>
          </a:p>
          <a:p>
            <a:pPr lvl="0"/>
            <a:r>
              <a:rPr lang="en-US" sz="2000" dirty="0"/>
              <a:t>In the properties window, change the </a:t>
            </a:r>
            <a:r>
              <a:rPr lang="en-US" sz="2000" i="1" dirty="0"/>
              <a:t>(Name) </a:t>
            </a:r>
            <a:r>
              <a:rPr lang="en-US" sz="2000" dirty="0"/>
              <a:t>property.  </a:t>
            </a:r>
          </a:p>
          <a:p>
            <a:pPr lvl="0"/>
            <a:r>
              <a:rPr lang="en-US" sz="2000" dirty="0"/>
              <a:t>Enter a descriptive name for the </a:t>
            </a:r>
            <a:r>
              <a:rPr lang="en-US" sz="2000" dirty="0" smtClean="0"/>
              <a:t>object</a:t>
            </a:r>
          </a:p>
          <a:p>
            <a:pPr lvl="0"/>
            <a:r>
              <a:rPr lang="en-US" sz="2000" dirty="0" smtClean="0"/>
              <a:t>If property window is not visible, right-click object and click properties</a:t>
            </a:r>
            <a:endParaRPr lang="en-US" sz="2000" dirty="0"/>
          </a:p>
          <a:p>
            <a:pPr marL="0" indent="0">
              <a:buNone/>
            </a:pPr>
            <a:r>
              <a:rPr lang="en-US" sz="2400" dirty="0" smtClean="0">
                <a:solidFill>
                  <a:schemeClr val="accent6">
                    <a:lumMod val="60000"/>
                    <a:lumOff val="40000"/>
                  </a:schemeClr>
                </a:solidFill>
              </a:rPr>
              <a:t>Demonstrate name change after creating event handler</a:t>
            </a:r>
            <a:endParaRPr lang="en-US" sz="2400" dirty="0">
              <a:solidFill>
                <a:schemeClr val="accent6">
                  <a:lumMod val="60000"/>
                  <a:lumOff val="40000"/>
                </a:schemeClr>
              </a:solidFill>
            </a:endParaRPr>
          </a:p>
        </p:txBody>
      </p:sp>
      <p:pic>
        <p:nvPicPr>
          <p:cNvPr id="4" name="Picture 3"/>
          <p:cNvPicPr>
            <a:picLocks noChangeAspect="1"/>
          </p:cNvPicPr>
          <p:nvPr/>
        </p:nvPicPr>
        <p:blipFill>
          <a:blip r:embed="rId2"/>
          <a:stretch>
            <a:fillRect/>
          </a:stretch>
        </p:blipFill>
        <p:spPr>
          <a:xfrm>
            <a:off x="6442710" y="1066800"/>
            <a:ext cx="2381250" cy="5791200"/>
          </a:xfrm>
          <a:prstGeom prst="rect">
            <a:avLst/>
          </a:prstGeom>
        </p:spPr>
      </p:pic>
    </p:spTree>
    <p:extLst>
      <p:ext uri="{BB962C8B-B14F-4D97-AF65-F5344CB8AC3E}">
        <p14:creationId xmlns:p14="http://schemas.microsoft.com/office/powerpoint/2010/main" val="48632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Naming objects</a:t>
            </a:r>
            <a:endParaRPr lang="en-US" dirty="0"/>
          </a:p>
        </p:txBody>
      </p:sp>
      <p:sp>
        <p:nvSpPr>
          <p:cNvPr id="3" name="Text Placeholder 2"/>
          <p:cNvSpPr>
            <a:spLocks noGrp="1"/>
          </p:cNvSpPr>
          <p:nvPr>
            <p:ph type="body" sz="quarter" idx="10"/>
          </p:nvPr>
        </p:nvSpPr>
        <p:spPr>
          <a:xfrm>
            <a:off x="228600" y="2209800"/>
            <a:ext cx="5562600" cy="4419600"/>
          </a:xfrm>
        </p:spPr>
        <p:txBody>
          <a:bodyPr/>
          <a:lstStyle/>
          <a:p>
            <a:pPr lvl="0"/>
            <a:r>
              <a:rPr lang="en-US" sz="2000" dirty="0" smtClean="0"/>
              <a:t>Enter </a:t>
            </a:r>
            <a:r>
              <a:rPr lang="en-US" sz="2000" dirty="0"/>
              <a:t>a descriptive name for the </a:t>
            </a:r>
            <a:r>
              <a:rPr lang="en-US" sz="2000" dirty="0" smtClean="0"/>
              <a:t>object</a:t>
            </a:r>
            <a:endParaRPr lang="en-US" sz="2000" dirty="0"/>
          </a:p>
          <a:p>
            <a:pPr lvl="1"/>
            <a:r>
              <a:rPr lang="en-US" sz="1400" dirty="0" smtClean="0"/>
              <a:t>Our </a:t>
            </a:r>
            <a:r>
              <a:rPr lang="en-US" sz="1400" dirty="0"/>
              <a:t>programming standards dictate all object names should begin with a prefix.</a:t>
            </a:r>
          </a:p>
          <a:p>
            <a:pPr lvl="2"/>
            <a:r>
              <a:rPr lang="en-US" sz="1600" dirty="0"/>
              <a:t>The name begins with a 2-3 character prefix in lowercase followed by descriptive name to identify the control. </a:t>
            </a:r>
          </a:p>
          <a:p>
            <a:pPr lvl="2"/>
            <a:r>
              <a:rPr lang="en-US" sz="1600" dirty="0"/>
              <a:t>The first letter of each word in this name is capitalized.</a:t>
            </a:r>
          </a:p>
          <a:p>
            <a:pPr lvl="2"/>
            <a:r>
              <a:rPr lang="en-US" sz="1600" dirty="0"/>
              <a:t>Examples:</a:t>
            </a:r>
            <a:br>
              <a:rPr lang="en-US" sz="1600" dirty="0"/>
            </a:br>
            <a:r>
              <a:rPr lang="en-US" sz="1600" dirty="0" err="1"/>
              <a:t>frmSample</a:t>
            </a:r>
            <a:r>
              <a:rPr lang="en-US" sz="1600" dirty="0"/>
              <a:t>, </a:t>
            </a:r>
            <a:r>
              <a:rPr lang="en-US" sz="1600" dirty="0" err="1"/>
              <a:t>lblFirstName</a:t>
            </a:r>
            <a:r>
              <a:rPr lang="en-US" sz="1600" dirty="0"/>
              <a:t>, </a:t>
            </a:r>
            <a:r>
              <a:rPr lang="en-US" sz="1600" dirty="0" err="1"/>
              <a:t>txtAddress</a:t>
            </a:r>
            <a:r>
              <a:rPr lang="en-US" sz="1600" dirty="0"/>
              <a:t>, </a:t>
            </a:r>
            <a:r>
              <a:rPr lang="en-US" sz="1600" dirty="0" err="1"/>
              <a:t>btnExit</a:t>
            </a:r>
            <a:r>
              <a:rPr lang="en-US" sz="1600" dirty="0"/>
              <a:t>, </a:t>
            </a:r>
            <a:r>
              <a:rPr lang="en-US" sz="1600" dirty="0" err="1"/>
              <a:t>picLogo</a:t>
            </a:r>
            <a:endParaRPr lang="en-US" sz="1600" dirty="0"/>
          </a:p>
          <a:p>
            <a:pPr lvl="2"/>
            <a:r>
              <a:rPr lang="en-US" sz="1600" dirty="0"/>
              <a:t>Refer to the class standard prefixes for a complete list</a:t>
            </a:r>
            <a:r>
              <a:rPr lang="en-US" sz="1600" dirty="0" smtClean="0"/>
              <a:t>. (course programming standards)</a:t>
            </a:r>
            <a:endParaRPr lang="en-US" sz="1600" dirty="0"/>
          </a:p>
          <a:p>
            <a:r>
              <a:rPr lang="en-US" sz="1800" dirty="0" smtClean="0">
                <a:solidFill>
                  <a:srgbClr val="7030A0"/>
                </a:solidFill>
              </a:rPr>
              <a:t>Note</a:t>
            </a:r>
            <a:r>
              <a:rPr lang="en-US" sz="1800" dirty="0">
                <a:solidFill>
                  <a:srgbClr val="7030A0"/>
                </a:solidFill>
              </a:rPr>
              <a:t>:  If an object is NOT referenced in code or by an event, you can keep the default name.  </a:t>
            </a:r>
          </a:p>
          <a:p>
            <a:endParaRPr lang="en-US" dirty="0"/>
          </a:p>
        </p:txBody>
      </p:sp>
      <p:pic>
        <p:nvPicPr>
          <p:cNvPr id="4" name="Picture 3"/>
          <p:cNvPicPr>
            <a:picLocks noChangeAspect="1"/>
          </p:cNvPicPr>
          <p:nvPr/>
        </p:nvPicPr>
        <p:blipFill>
          <a:blip r:embed="rId2"/>
          <a:stretch>
            <a:fillRect/>
          </a:stretch>
        </p:blipFill>
        <p:spPr>
          <a:xfrm>
            <a:off x="6477001" y="2590800"/>
            <a:ext cx="2667000" cy="4328160"/>
          </a:xfrm>
          <a:prstGeom prst="rect">
            <a:avLst/>
          </a:prstGeom>
        </p:spPr>
      </p:pic>
    </p:spTree>
    <p:extLst>
      <p:ext uri="{BB962C8B-B14F-4D97-AF65-F5344CB8AC3E}">
        <p14:creationId xmlns:p14="http://schemas.microsoft.com/office/powerpoint/2010/main" val="339080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properties</a:t>
            </a:r>
            <a:endParaRPr lang="en-US" dirty="0"/>
          </a:p>
        </p:txBody>
      </p:sp>
      <p:sp>
        <p:nvSpPr>
          <p:cNvPr id="3" name="Text Placeholder 2"/>
          <p:cNvSpPr>
            <a:spLocks noGrp="1"/>
          </p:cNvSpPr>
          <p:nvPr>
            <p:ph type="body" sz="quarter" idx="10"/>
          </p:nvPr>
        </p:nvSpPr>
        <p:spPr>
          <a:xfrm>
            <a:off x="228600" y="2209800"/>
            <a:ext cx="5181600" cy="4419600"/>
          </a:xfrm>
        </p:spPr>
        <p:txBody>
          <a:bodyPr/>
          <a:lstStyle/>
          <a:p>
            <a:r>
              <a:rPr lang="en-US" sz="2000" i="1" dirty="0"/>
              <a:t>Text </a:t>
            </a:r>
            <a:r>
              <a:rPr lang="en-US" sz="2000" dirty="0"/>
              <a:t>– controls what appears on the form’s title </a:t>
            </a:r>
            <a:r>
              <a:rPr lang="en-US" sz="2000" dirty="0" smtClean="0"/>
              <a:t>bar.  Right click- reset</a:t>
            </a:r>
            <a:endParaRPr lang="en-US" sz="2000" dirty="0"/>
          </a:p>
          <a:p>
            <a:r>
              <a:rPr lang="en-US" sz="2000" i="1" dirty="0" err="1"/>
              <a:t>BackColor</a:t>
            </a:r>
            <a:r>
              <a:rPr lang="en-US" sz="2000" i="1" dirty="0"/>
              <a:t> </a:t>
            </a:r>
            <a:r>
              <a:rPr lang="en-US" sz="2000" dirty="0"/>
              <a:t>– changes the background color of the form</a:t>
            </a:r>
          </a:p>
          <a:p>
            <a:pPr lvl="1"/>
            <a:r>
              <a:rPr lang="en-US" sz="1800" dirty="0"/>
              <a:t>Note:  when form’s background color is changed, the background color of all objects on the form whose background color </a:t>
            </a:r>
            <a:r>
              <a:rPr lang="en-US" sz="1800" u="sng" dirty="0"/>
              <a:t>is not set manually</a:t>
            </a:r>
            <a:r>
              <a:rPr lang="en-US" sz="1800" dirty="0"/>
              <a:t> will adopt the background color of the form</a:t>
            </a:r>
            <a:r>
              <a:rPr lang="en-US" sz="1800" dirty="0" smtClean="0"/>
              <a:t>.  Color is inherited by textbox, etc..</a:t>
            </a:r>
          </a:p>
          <a:p>
            <a:r>
              <a:rPr lang="en-US" sz="2200" dirty="0" smtClean="0">
                <a:solidFill>
                  <a:schemeClr val="accent6">
                    <a:lumMod val="60000"/>
                    <a:lumOff val="40000"/>
                  </a:schemeClr>
                </a:solidFill>
              </a:rPr>
              <a:t>Change the text and the back color in your window</a:t>
            </a:r>
            <a:endParaRPr lang="en-US" sz="2200" dirty="0">
              <a:solidFill>
                <a:schemeClr val="accent6">
                  <a:lumMod val="60000"/>
                  <a:lumOff val="40000"/>
                </a:schemeClr>
              </a:solidFill>
            </a:endParaRPr>
          </a:p>
        </p:txBody>
      </p:sp>
      <p:pic>
        <p:nvPicPr>
          <p:cNvPr id="4" name="Picture 3"/>
          <p:cNvPicPr>
            <a:picLocks noChangeAspect="1"/>
          </p:cNvPicPr>
          <p:nvPr/>
        </p:nvPicPr>
        <p:blipFill>
          <a:blip r:embed="rId2"/>
          <a:stretch>
            <a:fillRect/>
          </a:stretch>
        </p:blipFill>
        <p:spPr>
          <a:xfrm>
            <a:off x="6477000" y="1117135"/>
            <a:ext cx="2447925" cy="5448300"/>
          </a:xfrm>
          <a:prstGeom prst="rect">
            <a:avLst/>
          </a:prstGeom>
        </p:spPr>
      </p:pic>
    </p:spTree>
    <p:extLst>
      <p:ext uri="{BB962C8B-B14F-4D97-AF65-F5344CB8AC3E}">
        <p14:creationId xmlns:p14="http://schemas.microsoft.com/office/powerpoint/2010/main" val="14069813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properties</a:t>
            </a:r>
            <a:endParaRPr lang="en-US" dirty="0"/>
          </a:p>
        </p:txBody>
      </p:sp>
      <p:sp>
        <p:nvSpPr>
          <p:cNvPr id="3" name="Text Placeholder 2"/>
          <p:cNvSpPr>
            <a:spLocks noGrp="1"/>
          </p:cNvSpPr>
          <p:nvPr>
            <p:ph type="body" sz="quarter" idx="10"/>
          </p:nvPr>
        </p:nvSpPr>
        <p:spPr>
          <a:xfrm>
            <a:off x="228600" y="2209800"/>
            <a:ext cx="5181600" cy="4419600"/>
          </a:xfrm>
        </p:spPr>
        <p:txBody>
          <a:bodyPr/>
          <a:lstStyle/>
          <a:p>
            <a:r>
              <a:rPr lang="en-US" sz="2000" i="1" dirty="0" smtClean="0"/>
              <a:t>Icon </a:t>
            </a:r>
            <a:r>
              <a:rPr lang="en-US" sz="2000" dirty="0"/>
              <a:t>– set the icon that appears in the form’s title </a:t>
            </a:r>
            <a:r>
              <a:rPr lang="en-US" sz="2000" dirty="0" smtClean="0"/>
              <a:t>bar.  Do not use default.</a:t>
            </a:r>
            <a:endParaRPr lang="en-US" sz="2000" dirty="0"/>
          </a:p>
          <a:p>
            <a:r>
              <a:rPr lang="en-US" sz="2000" i="1" dirty="0" err="1"/>
              <a:t>StartPosition</a:t>
            </a:r>
            <a:r>
              <a:rPr lang="en-US" sz="2000" i="1" dirty="0"/>
              <a:t> </a:t>
            </a:r>
            <a:r>
              <a:rPr lang="en-US" sz="2000" dirty="0"/>
              <a:t> - where the form appears on the screen (normally – </a:t>
            </a:r>
            <a:r>
              <a:rPr lang="en-US" sz="2000" dirty="0" err="1"/>
              <a:t>CenterScreen</a:t>
            </a:r>
            <a:r>
              <a:rPr lang="en-US" sz="2000" dirty="0" smtClean="0"/>
              <a:t>)</a:t>
            </a:r>
          </a:p>
          <a:p>
            <a:endParaRPr lang="en-US" sz="2000" dirty="0"/>
          </a:p>
          <a:p>
            <a:r>
              <a:rPr lang="en-US" sz="2000" dirty="0" smtClean="0">
                <a:solidFill>
                  <a:schemeClr val="accent6">
                    <a:lumMod val="60000"/>
                    <a:lumOff val="40000"/>
                  </a:schemeClr>
                </a:solidFill>
              </a:rPr>
              <a:t>Go to the internet and get an icon, download it to your desktop</a:t>
            </a:r>
          </a:p>
          <a:p>
            <a:r>
              <a:rPr lang="en-US" sz="2000" dirty="0" smtClean="0">
                <a:solidFill>
                  <a:schemeClr val="accent6">
                    <a:lumMod val="60000"/>
                    <a:lumOff val="40000"/>
                  </a:schemeClr>
                </a:solidFill>
              </a:rPr>
              <a:t>Choose this icon for your window</a:t>
            </a:r>
          </a:p>
          <a:p>
            <a:endParaRPr lang="en-US" sz="2000" dirty="0">
              <a:solidFill>
                <a:schemeClr val="accent6">
                  <a:lumMod val="60000"/>
                  <a:lumOff val="40000"/>
                </a:schemeClr>
              </a:solidFill>
            </a:endParaRPr>
          </a:p>
          <a:p>
            <a:r>
              <a:rPr lang="en-US" sz="2000" dirty="0" smtClean="0">
                <a:solidFill>
                  <a:schemeClr val="accent6">
                    <a:lumMod val="60000"/>
                    <a:lumOff val="40000"/>
                  </a:schemeClr>
                </a:solidFill>
              </a:rPr>
              <a:t>Change </a:t>
            </a:r>
            <a:r>
              <a:rPr lang="en-US" sz="2000" dirty="0" err="1" smtClean="0">
                <a:solidFill>
                  <a:schemeClr val="accent6">
                    <a:lumMod val="60000"/>
                    <a:lumOff val="40000"/>
                  </a:schemeClr>
                </a:solidFill>
              </a:rPr>
              <a:t>StartPosition</a:t>
            </a:r>
            <a:r>
              <a:rPr lang="en-US" sz="2000" dirty="0" smtClean="0">
                <a:solidFill>
                  <a:schemeClr val="accent6">
                    <a:lumMod val="60000"/>
                    <a:lumOff val="40000"/>
                  </a:schemeClr>
                </a:solidFill>
              </a:rPr>
              <a:t> and see what happens</a:t>
            </a:r>
            <a:endParaRPr lang="en-US" sz="2800" dirty="0">
              <a:solidFill>
                <a:schemeClr val="accent6">
                  <a:lumMod val="60000"/>
                  <a:lumOff val="40000"/>
                </a:schemeClr>
              </a:solidFill>
            </a:endParaRPr>
          </a:p>
        </p:txBody>
      </p:sp>
      <p:pic>
        <p:nvPicPr>
          <p:cNvPr id="4" name="Picture 3"/>
          <p:cNvPicPr>
            <a:picLocks noChangeAspect="1"/>
          </p:cNvPicPr>
          <p:nvPr/>
        </p:nvPicPr>
        <p:blipFill>
          <a:blip r:embed="rId2"/>
          <a:stretch>
            <a:fillRect/>
          </a:stretch>
        </p:blipFill>
        <p:spPr>
          <a:xfrm>
            <a:off x="6477000" y="1117135"/>
            <a:ext cx="2447925" cy="5448300"/>
          </a:xfrm>
          <a:prstGeom prst="rect">
            <a:avLst/>
          </a:prstGeom>
        </p:spPr>
      </p:pic>
    </p:spTree>
    <p:extLst>
      <p:ext uri="{BB962C8B-B14F-4D97-AF65-F5344CB8AC3E}">
        <p14:creationId xmlns:p14="http://schemas.microsoft.com/office/powerpoint/2010/main" val="32906997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properties</a:t>
            </a:r>
            <a:endParaRPr lang="en-US" dirty="0"/>
          </a:p>
        </p:txBody>
      </p:sp>
      <p:sp>
        <p:nvSpPr>
          <p:cNvPr id="3" name="Text Placeholder 2"/>
          <p:cNvSpPr>
            <a:spLocks noGrp="1"/>
          </p:cNvSpPr>
          <p:nvPr>
            <p:ph type="body" sz="quarter" idx="10"/>
          </p:nvPr>
        </p:nvSpPr>
        <p:spPr>
          <a:xfrm>
            <a:off x="228600" y="2209800"/>
            <a:ext cx="5105400" cy="4419600"/>
          </a:xfrm>
        </p:spPr>
        <p:txBody>
          <a:bodyPr/>
          <a:lstStyle/>
          <a:p>
            <a:r>
              <a:rPr lang="en-US" sz="2200" i="1" dirty="0" smtClean="0"/>
              <a:t>Font </a:t>
            </a:r>
            <a:r>
              <a:rPr lang="en-US" sz="2200" dirty="0" smtClean="0"/>
              <a:t>– set the font (type, size, </a:t>
            </a:r>
            <a:r>
              <a:rPr lang="en-US" sz="2200" dirty="0" err="1" smtClean="0"/>
              <a:t>etc</a:t>
            </a:r>
            <a:r>
              <a:rPr lang="en-US" sz="2200" dirty="0" smtClean="0"/>
              <a:t>) for all objects on the form (unless those objects’ properties are set)</a:t>
            </a:r>
          </a:p>
          <a:p>
            <a:r>
              <a:rPr lang="en-US" sz="2200" i="1" dirty="0" err="1" smtClean="0"/>
              <a:t>ForeColor</a:t>
            </a:r>
            <a:r>
              <a:rPr lang="en-US" sz="2200" i="1" dirty="0" smtClean="0"/>
              <a:t> </a:t>
            </a:r>
            <a:r>
              <a:rPr lang="en-US" sz="2200" dirty="0" smtClean="0"/>
              <a:t> - set the font color for all objects on the form</a:t>
            </a:r>
          </a:p>
          <a:p>
            <a:endParaRPr lang="en-US" dirty="0" smtClean="0"/>
          </a:p>
          <a:p>
            <a:r>
              <a:rPr lang="en-US" dirty="0" smtClean="0">
                <a:solidFill>
                  <a:schemeClr val="accent6">
                    <a:lumMod val="60000"/>
                    <a:lumOff val="40000"/>
                  </a:schemeClr>
                </a:solidFill>
              </a:rPr>
              <a:t>Change the font</a:t>
            </a:r>
          </a:p>
          <a:p>
            <a:r>
              <a:rPr lang="en-US" dirty="0" smtClean="0">
                <a:solidFill>
                  <a:schemeClr val="accent6">
                    <a:lumMod val="60000"/>
                    <a:lumOff val="40000"/>
                  </a:schemeClr>
                </a:solidFill>
              </a:rPr>
              <a:t>Change the </a:t>
            </a:r>
            <a:r>
              <a:rPr lang="en-US" dirty="0" err="1" smtClean="0">
                <a:solidFill>
                  <a:schemeClr val="accent6">
                    <a:lumMod val="60000"/>
                    <a:lumOff val="40000"/>
                  </a:schemeClr>
                </a:solidFill>
              </a:rPr>
              <a:t>ForeColor</a:t>
            </a:r>
            <a:endParaRPr lang="en-US" dirty="0">
              <a:solidFill>
                <a:schemeClr val="accent6">
                  <a:lumMod val="60000"/>
                  <a:lumOff val="40000"/>
                </a:schemeClr>
              </a:solidFill>
            </a:endParaRPr>
          </a:p>
        </p:txBody>
      </p:sp>
      <p:pic>
        <p:nvPicPr>
          <p:cNvPr id="5" name="Picture 4"/>
          <p:cNvPicPr>
            <a:picLocks noChangeAspect="1"/>
          </p:cNvPicPr>
          <p:nvPr/>
        </p:nvPicPr>
        <p:blipFill>
          <a:blip r:embed="rId2"/>
          <a:stretch>
            <a:fillRect/>
          </a:stretch>
        </p:blipFill>
        <p:spPr>
          <a:xfrm>
            <a:off x="6760828" y="1351414"/>
            <a:ext cx="2362200" cy="5514975"/>
          </a:xfrm>
          <a:prstGeom prst="rect">
            <a:avLst/>
          </a:prstGeom>
        </p:spPr>
      </p:pic>
    </p:spTree>
    <p:extLst>
      <p:ext uri="{BB962C8B-B14F-4D97-AF65-F5344CB8AC3E}">
        <p14:creationId xmlns:p14="http://schemas.microsoft.com/office/powerpoint/2010/main" val="120955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properties</a:t>
            </a:r>
            <a:endParaRPr lang="en-US" dirty="0"/>
          </a:p>
        </p:txBody>
      </p:sp>
      <p:sp>
        <p:nvSpPr>
          <p:cNvPr id="3" name="Text Placeholder 2"/>
          <p:cNvSpPr>
            <a:spLocks noGrp="1"/>
          </p:cNvSpPr>
          <p:nvPr>
            <p:ph type="body" sz="quarter" idx="10"/>
          </p:nvPr>
        </p:nvSpPr>
        <p:spPr>
          <a:xfrm>
            <a:off x="228600" y="2209800"/>
            <a:ext cx="5105400" cy="4419600"/>
          </a:xfrm>
        </p:spPr>
        <p:txBody>
          <a:bodyPr/>
          <a:lstStyle/>
          <a:p>
            <a:r>
              <a:rPr lang="en-US" sz="2200" i="1" dirty="0" err="1" smtClean="0"/>
              <a:t>BackgroundImage</a:t>
            </a:r>
            <a:endParaRPr lang="en-US" sz="2200" dirty="0" smtClean="0"/>
          </a:p>
          <a:p>
            <a:pPr lvl="1"/>
            <a:r>
              <a:rPr lang="en-US" sz="2000" dirty="0" smtClean="0"/>
              <a:t>Select an image to display on the form’s background.  </a:t>
            </a:r>
          </a:p>
          <a:p>
            <a:pPr lvl="1"/>
            <a:r>
              <a:rPr lang="en-US" sz="2000" dirty="0" smtClean="0"/>
              <a:t>Use the </a:t>
            </a:r>
            <a:r>
              <a:rPr lang="en-US" sz="2000" i="1" dirty="0" err="1" smtClean="0"/>
              <a:t>backgroundImageLayout</a:t>
            </a:r>
            <a:r>
              <a:rPr lang="en-US" sz="2000" dirty="0" smtClean="0"/>
              <a:t> for desired look.</a:t>
            </a:r>
          </a:p>
          <a:p>
            <a:r>
              <a:rPr lang="en-US" sz="2000" dirty="0" smtClean="0">
                <a:solidFill>
                  <a:schemeClr val="accent6">
                    <a:lumMod val="60000"/>
                    <a:lumOff val="40000"/>
                  </a:schemeClr>
                </a:solidFill>
              </a:rPr>
              <a:t>Choose a background image (.</a:t>
            </a:r>
            <a:r>
              <a:rPr lang="en-US" sz="2000" dirty="0" err="1" smtClean="0">
                <a:solidFill>
                  <a:schemeClr val="accent6">
                    <a:lumMod val="60000"/>
                    <a:lumOff val="40000"/>
                  </a:schemeClr>
                </a:solidFill>
              </a:rPr>
              <a:t>png</a:t>
            </a:r>
            <a:r>
              <a:rPr lang="en-US" sz="2000" dirty="0" smtClean="0">
                <a:solidFill>
                  <a:schemeClr val="accent6">
                    <a:lumMod val="60000"/>
                    <a:lumOff val="40000"/>
                  </a:schemeClr>
                </a:solidFill>
              </a:rPr>
              <a:t>)</a:t>
            </a:r>
          </a:p>
          <a:p>
            <a:pPr lvl="1"/>
            <a:r>
              <a:rPr lang="en-US" sz="1600" dirty="0" smtClean="0">
                <a:solidFill>
                  <a:schemeClr val="accent6">
                    <a:lumMod val="60000"/>
                    <a:lumOff val="40000"/>
                  </a:schemeClr>
                </a:solidFill>
              </a:rPr>
              <a:t>Project Resource File, import…</a:t>
            </a:r>
          </a:p>
          <a:p>
            <a:r>
              <a:rPr lang="en-US" sz="2000" dirty="0" smtClean="0">
                <a:solidFill>
                  <a:schemeClr val="accent6">
                    <a:lumMod val="60000"/>
                    <a:lumOff val="40000"/>
                  </a:schemeClr>
                </a:solidFill>
              </a:rPr>
              <a:t>Use this image, then change the </a:t>
            </a:r>
            <a:r>
              <a:rPr lang="en-US" sz="2000" dirty="0" err="1" smtClean="0">
                <a:solidFill>
                  <a:schemeClr val="accent6">
                    <a:lumMod val="60000"/>
                    <a:lumOff val="40000"/>
                  </a:schemeClr>
                </a:solidFill>
              </a:rPr>
              <a:t>backgroundimagelayout</a:t>
            </a:r>
            <a:r>
              <a:rPr lang="en-US" sz="2000" dirty="0" smtClean="0">
                <a:solidFill>
                  <a:schemeClr val="accent6">
                    <a:lumMod val="60000"/>
                    <a:lumOff val="40000"/>
                  </a:schemeClr>
                </a:solidFill>
              </a:rPr>
              <a:t> property</a:t>
            </a:r>
          </a:p>
          <a:p>
            <a:endParaRPr lang="en-US" sz="2000" dirty="0" smtClean="0">
              <a:solidFill>
                <a:schemeClr val="accent6">
                  <a:lumMod val="60000"/>
                  <a:lumOff val="40000"/>
                </a:schemeClr>
              </a:solidFill>
            </a:endParaRPr>
          </a:p>
          <a:p>
            <a:pPr marL="342900" lvl="1" indent="-342900">
              <a:buFontTx/>
              <a:buChar char="•"/>
            </a:pPr>
            <a:r>
              <a:rPr lang="en-US" sz="2000" dirty="0">
                <a:solidFill>
                  <a:srgbClr val="A50021"/>
                </a:solidFill>
              </a:rPr>
              <a:t>Note:  your project now has a folder called </a:t>
            </a:r>
            <a:r>
              <a:rPr lang="en-US" sz="2000" i="1" dirty="0">
                <a:solidFill>
                  <a:srgbClr val="A50021"/>
                </a:solidFill>
              </a:rPr>
              <a:t>Resources</a:t>
            </a:r>
            <a:r>
              <a:rPr lang="en-US" sz="2000" dirty="0">
                <a:solidFill>
                  <a:srgbClr val="A50021"/>
                </a:solidFill>
              </a:rPr>
              <a:t> into which the source image has been copied. </a:t>
            </a:r>
          </a:p>
          <a:p>
            <a:endParaRPr lang="en-US" sz="2000" dirty="0">
              <a:solidFill>
                <a:schemeClr val="accent6">
                  <a:lumMod val="60000"/>
                  <a:lumOff val="40000"/>
                </a:schemeClr>
              </a:solidFill>
            </a:endParaRPr>
          </a:p>
        </p:txBody>
      </p:sp>
      <p:pic>
        <p:nvPicPr>
          <p:cNvPr id="5" name="Picture 4"/>
          <p:cNvPicPr>
            <a:picLocks noChangeAspect="1"/>
          </p:cNvPicPr>
          <p:nvPr/>
        </p:nvPicPr>
        <p:blipFill>
          <a:blip r:embed="rId2"/>
          <a:stretch>
            <a:fillRect/>
          </a:stretch>
        </p:blipFill>
        <p:spPr>
          <a:xfrm>
            <a:off x="6760828" y="1351414"/>
            <a:ext cx="2362200" cy="5514975"/>
          </a:xfrm>
          <a:prstGeom prst="rect">
            <a:avLst/>
          </a:prstGeom>
        </p:spPr>
      </p:pic>
    </p:spTree>
    <p:extLst>
      <p:ext uri="{BB962C8B-B14F-4D97-AF65-F5344CB8AC3E}">
        <p14:creationId xmlns:p14="http://schemas.microsoft.com/office/powerpoint/2010/main" val="611995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8610600" cy="990600"/>
          </a:xfrm>
        </p:spPr>
        <p:txBody>
          <a:bodyPr/>
          <a:lstStyle/>
          <a:p>
            <a:r>
              <a:rPr lang="en-US" dirty="0" smtClean="0"/>
              <a:t>Creating programs</a:t>
            </a:r>
            <a:endParaRPr lang="en-US" dirty="0"/>
          </a:p>
        </p:txBody>
      </p:sp>
      <p:sp>
        <p:nvSpPr>
          <p:cNvPr id="3" name="Text Placeholder 2"/>
          <p:cNvSpPr>
            <a:spLocks noGrp="1"/>
          </p:cNvSpPr>
          <p:nvPr>
            <p:ph type="body" sz="quarter" idx="10"/>
          </p:nvPr>
        </p:nvSpPr>
        <p:spPr>
          <a:xfrm>
            <a:off x="228600" y="2209800"/>
            <a:ext cx="4495800" cy="4419600"/>
          </a:xfrm>
        </p:spPr>
        <p:txBody>
          <a:bodyPr/>
          <a:lstStyle/>
          <a:p>
            <a:r>
              <a:rPr lang="en-US" sz="2800" dirty="0" smtClean="0"/>
              <a:t>Language choice</a:t>
            </a:r>
          </a:p>
          <a:p>
            <a:pPr lvl="1"/>
            <a:r>
              <a:rPr lang="en-US" sz="2400" dirty="0" smtClean="0"/>
              <a:t>There are hundreds of languages</a:t>
            </a:r>
          </a:p>
          <a:p>
            <a:pPr lvl="1"/>
            <a:r>
              <a:rPr lang="en-US" sz="2400" dirty="0" smtClean="0"/>
              <a:t>The 10 most popular languages</a:t>
            </a:r>
          </a:p>
          <a:p>
            <a:pPr lvl="2"/>
            <a:r>
              <a:rPr lang="en-US" sz="2000" dirty="0" smtClean="0"/>
              <a:t>Java, C, C++, PHP, VB, Python, C#, JavaScript, Perl, Ruby</a:t>
            </a:r>
          </a:p>
          <a:p>
            <a:pPr lvl="2"/>
            <a:r>
              <a:rPr lang="en-US" sz="2000" dirty="0" smtClean="0"/>
              <a:t>Languages are built on a core set of commands</a:t>
            </a:r>
          </a:p>
          <a:p>
            <a:pPr lvl="3"/>
            <a:r>
              <a:rPr lang="en-US" sz="1600" dirty="0" smtClean="0"/>
              <a:t>Mathematics example, windows example </a:t>
            </a:r>
          </a:p>
          <a:p>
            <a:pPr lvl="1"/>
            <a:endParaRPr lang="en-US" dirty="0" smtClean="0"/>
          </a:p>
          <a:p>
            <a:pPr lvl="2"/>
            <a:endParaRPr lang="en-US" dirty="0"/>
          </a:p>
          <a:p>
            <a:pPr marL="0" indent="0">
              <a:buNone/>
            </a:pPr>
            <a:endParaRPr lang="en-US" sz="2800" dirty="0"/>
          </a:p>
          <a:p>
            <a:endParaRPr lang="en-US" dirty="0" smtClean="0"/>
          </a:p>
          <a:p>
            <a:endParaRPr lang="en-US" dirty="0"/>
          </a:p>
        </p:txBody>
      </p:sp>
      <p:pic>
        <p:nvPicPr>
          <p:cNvPr id="2050" name="Picture 2" descr="http://ipoint-tech.com/wp-content/uploads/2014/08/Fotolia_51875542_Subscription_Monthly_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8775" y="2743200"/>
            <a:ext cx="469522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8788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Steps to complete for every new form</a:t>
            </a:r>
            <a:endParaRPr lang="en-US" sz="2800" dirty="0"/>
          </a:p>
        </p:txBody>
      </p:sp>
      <p:sp>
        <p:nvSpPr>
          <p:cNvPr id="3" name="Text Placeholder 2"/>
          <p:cNvSpPr>
            <a:spLocks noGrp="1"/>
          </p:cNvSpPr>
          <p:nvPr>
            <p:ph type="body" sz="quarter" idx="10"/>
          </p:nvPr>
        </p:nvSpPr>
        <p:spPr>
          <a:xfrm>
            <a:off x="228600" y="2209800"/>
            <a:ext cx="6400800" cy="4419600"/>
          </a:xfrm>
        </p:spPr>
        <p:txBody>
          <a:bodyPr/>
          <a:lstStyle/>
          <a:p>
            <a:r>
              <a:rPr lang="en-US" sz="2400" dirty="0" smtClean="0"/>
              <a:t>Give a good name to the project</a:t>
            </a:r>
          </a:p>
          <a:p>
            <a:r>
              <a:rPr lang="en-US" sz="2400" dirty="0" smtClean="0"/>
              <a:t>Change the file name from form1.cs to something meaningful</a:t>
            </a:r>
          </a:p>
          <a:p>
            <a:r>
              <a:rPr lang="en-US" sz="2400" dirty="0" smtClean="0"/>
              <a:t>Change the title (text) of the form</a:t>
            </a:r>
          </a:p>
          <a:p>
            <a:r>
              <a:rPr lang="en-US" sz="2400" dirty="0" smtClean="0"/>
              <a:t>Change the start position of the form to center screen</a:t>
            </a:r>
          </a:p>
          <a:p>
            <a:r>
              <a:rPr lang="en-US" sz="2400" dirty="0" smtClean="0"/>
              <a:t>Change the form icon (must be .</a:t>
            </a:r>
            <a:r>
              <a:rPr lang="en-US" sz="2400" dirty="0" err="1" smtClean="0"/>
              <a:t>ico</a:t>
            </a:r>
            <a:r>
              <a:rPr lang="en-US" sz="2400" dirty="0" smtClean="0"/>
              <a:t> file)</a:t>
            </a:r>
          </a:p>
          <a:p>
            <a:r>
              <a:rPr lang="en-US" sz="2400" dirty="0" smtClean="0"/>
              <a:t>Change the project icon   (project properties)</a:t>
            </a:r>
          </a:p>
        </p:txBody>
      </p:sp>
      <p:pic>
        <p:nvPicPr>
          <p:cNvPr id="4" name="Picture 3"/>
          <p:cNvPicPr>
            <a:picLocks noChangeAspect="1"/>
          </p:cNvPicPr>
          <p:nvPr/>
        </p:nvPicPr>
        <p:blipFill rotWithShape="1">
          <a:blip r:embed="rId2"/>
          <a:srcRect l="13858" t="3354"/>
          <a:stretch/>
        </p:blipFill>
        <p:spPr>
          <a:xfrm>
            <a:off x="6248399" y="2895600"/>
            <a:ext cx="2932651" cy="2195512"/>
          </a:xfrm>
          <a:prstGeom prst="rect">
            <a:avLst/>
          </a:prstGeom>
        </p:spPr>
      </p:pic>
    </p:spTree>
    <p:extLst>
      <p:ext uri="{BB962C8B-B14F-4D97-AF65-F5344CB8AC3E}">
        <p14:creationId xmlns:p14="http://schemas.microsoft.com/office/powerpoint/2010/main" val="2960146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controls</a:t>
            </a:r>
            <a:endParaRPr lang="en-US" dirty="0"/>
          </a:p>
        </p:txBody>
      </p:sp>
      <p:sp>
        <p:nvSpPr>
          <p:cNvPr id="3" name="Text Placeholder 2"/>
          <p:cNvSpPr>
            <a:spLocks noGrp="1"/>
          </p:cNvSpPr>
          <p:nvPr>
            <p:ph type="body" sz="quarter" idx="10"/>
          </p:nvPr>
        </p:nvSpPr>
        <p:spPr>
          <a:xfrm>
            <a:off x="2590800" y="2286000"/>
            <a:ext cx="6019800" cy="4419600"/>
          </a:xfrm>
        </p:spPr>
        <p:txBody>
          <a:bodyPr/>
          <a:lstStyle/>
          <a:p>
            <a:r>
              <a:rPr lang="en-US" sz="2400" dirty="0"/>
              <a:t>The toolbox contains the standard tools we will add to forms.  In OOP terms, each tool represents a class.  When you add an object to the form, they are called </a:t>
            </a:r>
            <a:r>
              <a:rPr lang="en-US" sz="2400" b="1" dirty="0"/>
              <a:t>controls</a:t>
            </a:r>
            <a:r>
              <a:rPr lang="en-US" sz="2400" dirty="0"/>
              <a:t>.  </a:t>
            </a:r>
          </a:p>
          <a:p>
            <a:r>
              <a:rPr lang="en-US" sz="2400" dirty="0"/>
              <a:t>As a control is introduced in the notes, the common properties that are changed for that control are presented.</a:t>
            </a:r>
          </a:p>
          <a:p>
            <a:r>
              <a:rPr lang="en-US" sz="2400" dirty="0"/>
              <a:t>Note:  if you change properties and want to reset them back to the original value, just right-click on the property and select </a:t>
            </a:r>
            <a:r>
              <a:rPr lang="en-US" sz="2400" i="1" dirty="0"/>
              <a:t>Reset</a:t>
            </a:r>
            <a:r>
              <a:rPr lang="en-US" sz="2400" dirty="0"/>
              <a:t>.</a:t>
            </a:r>
          </a:p>
        </p:txBody>
      </p:sp>
      <p:pic>
        <p:nvPicPr>
          <p:cNvPr id="4" name="Picture 3"/>
          <p:cNvPicPr>
            <a:picLocks noChangeAspect="1"/>
          </p:cNvPicPr>
          <p:nvPr/>
        </p:nvPicPr>
        <p:blipFill rotWithShape="1">
          <a:blip r:embed="rId2"/>
          <a:srcRect t="11597"/>
          <a:stretch/>
        </p:blipFill>
        <p:spPr>
          <a:xfrm>
            <a:off x="152400" y="2172399"/>
            <a:ext cx="1790700" cy="4646802"/>
          </a:xfrm>
          <a:prstGeom prst="rect">
            <a:avLst/>
          </a:prstGeom>
        </p:spPr>
      </p:pic>
    </p:spTree>
    <p:extLst>
      <p:ext uri="{BB962C8B-B14F-4D97-AF65-F5344CB8AC3E}">
        <p14:creationId xmlns:p14="http://schemas.microsoft.com/office/powerpoint/2010/main" val="42047889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ways to add a control</a:t>
            </a:r>
            <a:endParaRPr lang="en-US" dirty="0"/>
          </a:p>
        </p:txBody>
      </p:sp>
      <p:sp>
        <p:nvSpPr>
          <p:cNvPr id="3" name="Text Placeholder 2"/>
          <p:cNvSpPr>
            <a:spLocks noGrp="1"/>
          </p:cNvSpPr>
          <p:nvPr>
            <p:ph type="body" sz="quarter" idx="10"/>
          </p:nvPr>
        </p:nvSpPr>
        <p:spPr>
          <a:xfrm>
            <a:off x="228600" y="2209800"/>
            <a:ext cx="6400800" cy="4419600"/>
          </a:xfrm>
        </p:spPr>
        <p:txBody>
          <a:bodyPr/>
          <a:lstStyle/>
          <a:p>
            <a:r>
              <a:rPr lang="en-US" sz="1800" dirty="0"/>
              <a:t>Option 1:</a:t>
            </a:r>
          </a:p>
          <a:p>
            <a:pPr lvl="1"/>
            <a:r>
              <a:rPr lang="en-US" sz="1600" dirty="0"/>
              <a:t>Double-click a tool in the toolbox</a:t>
            </a:r>
          </a:p>
          <a:p>
            <a:pPr lvl="1"/>
            <a:r>
              <a:rPr lang="en-US" sz="1600" dirty="0"/>
              <a:t>Visual Studio will place a control of that type somewhere (random?) on the form</a:t>
            </a:r>
          </a:p>
          <a:p>
            <a:pPr lvl="1"/>
            <a:r>
              <a:rPr lang="en-US" sz="1600" dirty="0"/>
              <a:t>Simply move (drag) the control to the appropriate position</a:t>
            </a:r>
          </a:p>
          <a:p>
            <a:r>
              <a:rPr lang="en-US" sz="1800" dirty="0"/>
              <a:t>Option 2:</a:t>
            </a:r>
          </a:p>
          <a:p>
            <a:pPr lvl="1"/>
            <a:r>
              <a:rPr lang="en-US" sz="1600" dirty="0"/>
              <a:t>Click a tool in the toolbox and drag the pointer to the form.  </a:t>
            </a:r>
          </a:p>
          <a:p>
            <a:pPr lvl="1"/>
            <a:r>
              <a:rPr lang="en-US" sz="1600" dirty="0"/>
              <a:t>Release the mouse button when the pointer is appropriately positioned on the form.</a:t>
            </a:r>
          </a:p>
          <a:p>
            <a:r>
              <a:rPr lang="en-US" sz="1800" dirty="0"/>
              <a:t>Option 3:</a:t>
            </a:r>
          </a:p>
          <a:p>
            <a:pPr lvl="1"/>
            <a:r>
              <a:rPr lang="en-US" sz="1600" dirty="0"/>
              <a:t>Click the tool and then click the form in the appropriate position</a:t>
            </a:r>
          </a:p>
          <a:p>
            <a:r>
              <a:rPr lang="en-US" sz="1800" dirty="0"/>
              <a:t>Option 4:</a:t>
            </a:r>
          </a:p>
          <a:p>
            <a:pPr lvl="1"/>
            <a:r>
              <a:rPr lang="en-US" sz="1600" dirty="0"/>
              <a:t>Click the tool, then drag the left mouse button in the appropriate place on the form until the control is the desired </a:t>
            </a:r>
            <a:r>
              <a:rPr lang="en-US" sz="1600" dirty="0" smtClean="0"/>
              <a:t>size</a:t>
            </a:r>
            <a:r>
              <a:rPr lang="en-US" dirty="0"/>
              <a:t/>
            </a:r>
            <a:br>
              <a:rPr lang="en-US" dirty="0"/>
            </a:br>
            <a:endParaRPr lang="en-US" dirty="0"/>
          </a:p>
        </p:txBody>
      </p:sp>
      <p:sp>
        <p:nvSpPr>
          <p:cNvPr id="4" name="TextBox 3"/>
          <p:cNvSpPr txBox="1"/>
          <p:nvPr/>
        </p:nvSpPr>
        <p:spPr>
          <a:xfrm>
            <a:off x="6705600" y="2209800"/>
            <a:ext cx="2362200" cy="923330"/>
          </a:xfrm>
          <a:prstGeom prst="rect">
            <a:avLst/>
          </a:prstGeom>
          <a:noFill/>
        </p:spPr>
        <p:txBody>
          <a:bodyPr wrap="square" rtlCol="0">
            <a:spAutoFit/>
          </a:bodyPr>
          <a:lstStyle/>
          <a:p>
            <a:r>
              <a:rPr lang="en-US" dirty="0">
                <a:solidFill>
                  <a:schemeClr val="accent6">
                    <a:lumMod val="60000"/>
                    <a:lumOff val="40000"/>
                  </a:schemeClr>
                </a:solidFill>
              </a:rPr>
              <a:t>Make 3 labels and note- the label &amp; background color</a:t>
            </a:r>
          </a:p>
        </p:txBody>
      </p:sp>
      <p:pic>
        <p:nvPicPr>
          <p:cNvPr id="5" name="Picture 4"/>
          <p:cNvPicPr>
            <a:picLocks noChangeAspect="1"/>
          </p:cNvPicPr>
          <p:nvPr/>
        </p:nvPicPr>
        <p:blipFill>
          <a:blip r:embed="rId2"/>
          <a:stretch>
            <a:fillRect/>
          </a:stretch>
        </p:blipFill>
        <p:spPr>
          <a:xfrm>
            <a:off x="6705600" y="4343400"/>
            <a:ext cx="2438400" cy="2029968"/>
          </a:xfrm>
          <a:prstGeom prst="rect">
            <a:avLst/>
          </a:prstGeom>
        </p:spPr>
      </p:pic>
    </p:spTree>
    <p:extLst>
      <p:ext uri="{BB962C8B-B14F-4D97-AF65-F5344CB8AC3E}">
        <p14:creationId xmlns:p14="http://schemas.microsoft.com/office/powerpoint/2010/main" val="2139857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Manipulating controls</a:t>
            </a:r>
            <a:endParaRPr lang="en-US" dirty="0"/>
          </a:p>
        </p:txBody>
      </p:sp>
      <p:sp>
        <p:nvSpPr>
          <p:cNvPr id="3" name="Text Placeholder 2"/>
          <p:cNvSpPr>
            <a:spLocks noGrp="1"/>
          </p:cNvSpPr>
          <p:nvPr>
            <p:ph type="body" sz="quarter" idx="10"/>
          </p:nvPr>
        </p:nvSpPr>
        <p:spPr>
          <a:xfrm>
            <a:off x="228600" y="2209800"/>
            <a:ext cx="5257800" cy="4419600"/>
          </a:xfrm>
        </p:spPr>
        <p:txBody>
          <a:bodyPr/>
          <a:lstStyle/>
          <a:p>
            <a:r>
              <a:rPr lang="en-US" sz="2400" dirty="0" smtClean="0"/>
              <a:t>Move control</a:t>
            </a:r>
          </a:p>
          <a:p>
            <a:r>
              <a:rPr lang="en-US" sz="2400" dirty="0" smtClean="0"/>
              <a:t>Delete control</a:t>
            </a:r>
          </a:p>
          <a:p>
            <a:r>
              <a:rPr lang="en-US" sz="2400" dirty="0" smtClean="0"/>
              <a:t>Sizing control</a:t>
            </a:r>
          </a:p>
          <a:p>
            <a:endParaRPr lang="en-US" sz="2400" dirty="0"/>
          </a:p>
          <a:p>
            <a:r>
              <a:rPr lang="en-US" sz="2400" dirty="0" smtClean="0"/>
              <a:t>Select multiple controls</a:t>
            </a:r>
          </a:p>
          <a:p>
            <a:pPr lvl="1"/>
            <a:r>
              <a:rPr lang="en-US" sz="2000" dirty="0" smtClean="0"/>
              <a:t>Highlight them, shift-click, or control-click</a:t>
            </a:r>
          </a:p>
          <a:p>
            <a:pPr lvl="1"/>
            <a:r>
              <a:rPr lang="en-US" sz="2000" dirty="0" smtClean="0"/>
              <a:t>All objects = ctrl-a</a:t>
            </a:r>
          </a:p>
          <a:p>
            <a:endParaRPr lang="en-US" sz="2400" dirty="0"/>
          </a:p>
        </p:txBody>
      </p:sp>
      <p:pic>
        <p:nvPicPr>
          <p:cNvPr id="4" name="Picture 3"/>
          <p:cNvPicPr>
            <a:picLocks noChangeAspect="1"/>
          </p:cNvPicPr>
          <p:nvPr/>
        </p:nvPicPr>
        <p:blipFill>
          <a:blip r:embed="rId2"/>
          <a:stretch>
            <a:fillRect/>
          </a:stretch>
        </p:blipFill>
        <p:spPr>
          <a:xfrm>
            <a:off x="6248400" y="1849732"/>
            <a:ext cx="1074443" cy="1074443"/>
          </a:xfrm>
          <a:prstGeom prst="rect">
            <a:avLst/>
          </a:prstGeom>
        </p:spPr>
      </p:pic>
      <p:pic>
        <p:nvPicPr>
          <p:cNvPr id="5" name="Picture 4"/>
          <p:cNvPicPr>
            <a:picLocks noChangeAspect="1"/>
          </p:cNvPicPr>
          <p:nvPr/>
        </p:nvPicPr>
        <p:blipFill>
          <a:blip r:embed="rId3"/>
          <a:stretch>
            <a:fillRect/>
          </a:stretch>
        </p:blipFill>
        <p:spPr>
          <a:xfrm>
            <a:off x="3352800" y="1849732"/>
            <a:ext cx="966226" cy="1074443"/>
          </a:xfrm>
          <a:prstGeom prst="rect">
            <a:avLst/>
          </a:prstGeom>
        </p:spPr>
      </p:pic>
      <p:pic>
        <p:nvPicPr>
          <p:cNvPr id="6" name="Picture 5"/>
          <p:cNvPicPr>
            <a:picLocks noChangeAspect="1"/>
          </p:cNvPicPr>
          <p:nvPr/>
        </p:nvPicPr>
        <p:blipFill>
          <a:blip r:embed="rId4"/>
          <a:stretch>
            <a:fillRect/>
          </a:stretch>
        </p:blipFill>
        <p:spPr>
          <a:xfrm>
            <a:off x="4503267" y="1854626"/>
            <a:ext cx="1327126" cy="1117174"/>
          </a:xfrm>
          <a:prstGeom prst="rect">
            <a:avLst/>
          </a:prstGeom>
        </p:spPr>
      </p:pic>
    </p:spTree>
    <p:extLst>
      <p:ext uri="{BB962C8B-B14F-4D97-AF65-F5344CB8AC3E}">
        <p14:creationId xmlns:p14="http://schemas.microsoft.com/office/powerpoint/2010/main" val="12703057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Text Placeholder 2"/>
          <p:cNvSpPr>
            <a:spLocks noGrp="1"/>
          </p:cNvSpPr>
          <p:nvPr>
            <p:ph type="body" sz="quarter" idx="10"/>
          </p:nvPr>
        </p:nvSpPr>
        <p:spPr/>
        <p:txBody>
          <a:bodyPr/>
          <a:lstStyle/>
          <a:p>
            <a:r>
              <a:rPr lang="en-US" dirty="0">
                <a:solidFill>
                  <a:srgbClr val="FF0000"/>
                </a:solidFill>
              </a:rPr>
              <a:t>Assignment: complete checkpoint page </a:t>
            </a:r>
            <a:r>
              <a:rPr lang="en-US" dirty="0" smtClean="0">
                <a:solidFill>
                  <a:srgbClr val="FF0000"/>
                </a:solidFill>
              </a:rPr>
              <a:t>62</a:t>
            </a:r>
            <a:endParaRPr lang="en-US" dirty="0" smtClean="0"/>
          </a:p>
          <a:p>
            <a:pPr lvl="1"/>
            <a:r>
              <a:rPr lang="en-US" dirty="0" smtClean="0">
                <a:solidFill>
                  <a:srgbClr val="FF0000"/>
                </a:solidFill>
              </a:rPr>
              <a:t>Work on this alone</a:t>
            </a:r>
            <a:endParaRPr lang="en-US" dirty="0">
              <a:solidFill>
                <a:srgbClr val="FF0000"/>
              </a:solidFill>
            </a:endParaRPr>
          </a:p>
        </p:txBody>
      </p:sp>
    </p:spTree>
    <p:extLst>
      <p:ext uri="{BB962C8B-B14F-4D97-AF65-F5344CB8AC3E}">
        <p14:creationId xmlns:p14="http://schemas.microsoft.com/office/powerpoint/2010/main" val="538588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labels</a:t>
            </a:r>
            <a:endParaRPr lang="en-US" dirty="0"/>
          </a:p>
        </p:txBody>
      </p:sp>
      <p:sp>
        <p:nvSpPr>
          <p:cNvPr id="3" name="Text Placeholder 2"/>
          <p:cNvSpPr>
            <a:spLocks noGrp="1"/>
          </p:cNvSpPr>
          <p:nvPr>
            <p:ph type="body" sz="quarter" idx="10"/>
          </p:nvPr>
        </p:nvSpPr>
        <p:spPr>
          <a:xfrm>
            <a:off x="228600" y="2209800"/>
            <a:ext cx="5943600" cy="4419600"/>
          </a:xfrm>
        </p:spPr>
        <p:txBody>
          <a:bodyPr/>
          <a:lstStyle/>
          <a:p>
            <a:r>
              <a:rPr lang="en-US" sz="2400" dirty="0"/>
              <a:t>Labels are used to:  </a:t>
            </a:r>
          </a:p>
          <a:p>
            <a:pPr lvl="1"/>
            <a:r>
              <a:rPr lang="en-US" sz="2000" dirty="0"/>
              <a:t>describe other objects on the form (</a:t>
            </a:r>
            <a:r>
              <a:rPr lang="en-US" sz="2000" i="1" dirty="0"/>
              <a:t>what should be entered in this text box?</a:t>
            </a:r>
            <a:r>
              <a:rPr lang="en-US" sz="2000" dirty="0"/>
              <a:t>) </a:t>
            </a:r>
          </a:p>
          <a:p>
            <a:pPr lvl="1"/>
            <a:r>
              <a:rPr lang="en-US" sz="2000" dirty="0"/>
              <a:t>display information to the user (such as output results or directions/remarks)</a:t>
            </a:r>
          </a:p>
          <a:p>
            <a:r>
              <a:rPr lang="en-US" sz="2400" dirty="0" smtClean="0"/>
              <a:t>Labels </a:t>
            </a:r>
            <a:r>
              <a:rPr lang="en-US" sz="2400" dirty="0"/>
              <a:t>used to describe other objects or display information that does not </a:t>
            </a:r>
            <a:r>
              <a:rPr lang="en-US" sz="2400" dirty="0" smtClean="0"/>
              <a:t>change</a:t>
            </a:r>
          </a:p>
          <a:p>
            <a:pPr lvl="1"/>
            <a:r>
              <a:rPr lang="en-US" sz="2000" dirty="0" smtClean="0"/>
              <a:t>Not renamed </a:t>
            </a:r>
            <a:r>
              <a:rPr lang="en-US" sz="2000" dirty="0"/>
              <a:t>(default name used) because code rarely refers to them.</a:t>
            </a:r>
          </a:p>
          <a:p>
            <a:r>
              <a:rPr lang="en-US" sz="2400" dirty="0"/>
              <a:t>Labels used to display results will </a:t>
            </a:r>
            <a:r>
              <a:rPr lang="en-US" sz="2400" u="sng" dirty="0"/>
              <a:t>always</a:t>
            </a:r>
            <a:r>
              <a:rPr lang="en-US" sz="2400" dirty="0"/>
              <a:t> be used in code and must have a descriptive name (</a:t>
            </a:r>
            <a:r>
              <a:rPr lang="en-US" sz="2400" b="1" dirty="0" err="1"/>
              <a:t>lbl</a:t>
            </a:r>
            <a:r>
              <a:rPr lang="en-US" sz="2400" b="1" dirty="0"/>
              <a:t> </a:t>
            </a:r>
            <a:r>
              <a:rPr lang="en-US" sz="2400" dirty="0"/>
              <a:t>prefix).</a:t>
            </a:r>
          </a:p>
        </p:txBody>
      </p:sp>
      <p:sp>
        <p:nvSpPr>
          <p:cNvPr id="4" name="TextBox 3"/>
          <p:cNvSpPr txBox="1"/>
          <p:nvPr/>
        </p:nvSpPr>
        <p:spPr>
          <a:xfrm>
            <a:off x="6514750" y="4800600"/>
            <a:ext cx="2598490" cy="1754326"/>
          </a:xfrm>
          <a:prstGeom prst="rect">
            <a:avLst/>
          </a:prstGeom>
          <a:noFill/>
        </p:spPr>
        <p:txBody>
          <a:bodyPr wrap="square" rtlCol="0">
            <a:spAutoFit/>
          </a:bodyPr>
          <a:lstStyle/>
          <a:p>
            <a:r>
              <a:rPr lang="en-US" dirty="0">
                <a:solidFill>
                  <a:srgbClr val="7030A0"/>
                </a:solidFill>
              </a:rPr>
              <a:t>Add a label object to the form (see above</a:t>
            </a:r>
            <a:r>
              <a:rPr lang="en-US" dirty="0" smtClean="0">
                <a:solidFill>
                  <a:srgbClr val="7030A0"/>
                </a:solidFill>
              </a:rPr>
              <a:t>)</a:t>
            </a:r>
          </a:p>
          <a:p>
            <a:endParaRPr lang="en-US" dirty="0">
              <a:solidFill>
                <a:srgbClr val="7030A0"/>
              </a:solidFill>
            </a:endParaRPr>
          </a:p>
          <a:p>
            <a:r>
              <a:rPr lang="en-US" dirty="0" smtClean="0">
                <a:solidFill>
                  <a:srgbClr val="7030A0"/>
                </a:solidFill>
              </a:rPr>
              <a:t>Add code to Form1.. Label1.Text = “</a:t>
            </a:r>
            <a:r>
              <a:rPr lang="en-US" dirty="0" err="1" smtClean="0">
                <a:solidFill>
                  <a:srgbClr val="7030A0"/>
                </a:solidFill>
              </a:rPr>
              <a:t>labelname</a:t>
            </a:r>
            <a:r>
              <a:rPr lang="en-US" dirty="0" smtClean="0">
                <a:solidFill>
                  <a:srgbClr val="7030A0"/>
                </a:solidFill>
              </a:rPr>
              <a:t>”;</a:t>
            </a:r>
            <a:endParaRPr lang="en-US" dirty="0">
              <a:solidFill>
                <a:srgbClr val="7030A0"/>
              </a:solidFill>
            </a:endParaRPr>
          </a:p>
        </p:txBody>
      </p:sp>
      <p:pic>
        <p:nvPicPr>
          <p:cNvPr id="5" name="Picture 4"/>
          <p:cNvPicPr>
            <a:picLocks noChangeAspect="1"/>
          </p:cNvPicPr>
          <p:nvPr/>
        </p:nvPicPr>
        <p:blipFill>
          <a:blip r:embed="rId3"/>
          <a:stretch>
            <a:fillRect/>
          </a:stretch>
        </p:blipFill>
        <p:spPr>
          <a:xfrm>
            <a:off x="6514750" y="2352675"/>
            <a:ext cx="2590800" cy="2066925"/>
          </a:xfrm>
          <a:prstGeom prst="rect">
            <a:avLst/>
          </a:prstGeom>
        </p:spPr>
      </p:pic>
    </p:spTree>
    <p:extLst>
      <p:ext uri="{BB962C8B-B14F-4D97-AF65-F5344CB8AC3E}">
        <p14:creationId xmlns:p14="http://schemas.microsoft.com/office/powerpoint/2010/main" val="10232950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 properties</a:t>
            </a:r>
            <a:endParaRPr lang="en-US" dirty="0"/>
          </a:p>
        </p:txBody>
      </p:sp>
      <p:sp>
        <p:nvSpPr>
          <p:cNvPr id="3" name="Text Placeholder 2"/>
          <p:cNvSpPr>
            <a:spLocks noGrp="1"/>
          </p:cNvSpPr>
          <p:nvPr>
            <p:ph type="body" sz="quarter" idx="10"/>
          </p:nvPr>
        </p:nvSpPr>
        <p:spPr>
          <a:xfrm>
            <a:off x="228600" y="2209800"/>
            <a:ext cx="6096000" cy="4419600"/>
          </a:xfrm>
        </p:spPr>
        <p:txBody>
          <a:bodyPr/>
          <a:lstStyle/>
          <a:p>
            <a:r>
              <a:rPr lang="en-US" sz="2000" i="1" dirty="0" err="1"/>
              <a:t>AutoSize</a:t>
            </a:r>
            <a:r>
              <a:rPr lang="en-US" sz="2000" dirty="0"/>
              <a:t> property of a label is set to </a:t>
            </a:r>
            <a:r>
              <a:rPr lang="en-US" sz="2000" b="1" dirty="0"/>
              <a:t>True </a:t>
            </a:r>
            <a:r>
              <a:rPr lang="en-US" sz="2000" dirty="0"/>
              <a:t>by default.</a:t>
            </a:r>
          </a:p>
          <a:p>
            <a:pPr lvl="1"/>
            <a:r>
              <a:rPr lang="en-US" sz="2000" dirty="0"/>
              <a:t>Makes the label adjust to the size of the Text property contents.  </a:t>
            </a:r>
          </a:p>
          <a:p>
            <a:pPr lvl="1"/>
            <a:r>
              <a:rPr lang="en-US" sz="2000" dirty="0"/>
              <a:t>Gives the control a dotted-line rectangle called </a:t>
            </a:r>
            <a:r>
              <a:rPr lang="en-US" sz="2000" i="1" dirty="0"/>
              <a:t>bounding box.  </a:t>
            </a:r>
            <a:r>
              <a:rPr lang="en-US" sz="2000" dirty="0"/>
              <a:t>This marks the tightest rectangle that contains all of the control and you </a:t>
            </a:r>
            <a:r>
              <a:rPr lang="en-US" sz="2000" u="sng" dirty="0"/>
              <a:t>cannot </a:t>
            </a:r>
            <a:r>
              <a:rPr lang="en-US" sz="2000" dirty="0"/>
              <a:t>manually change the size of the label.  </a:t>
            </a:r>
          </a:p>
          <a:p>
            <a:pPr lvl="1"/>
            <a:r>
              <a:rPr lang="en-US" sz="2000" dirty="0"/>
              <a:t>To change the size, set the </a:t>
            </a:r>
            <a:r>
              <a:rPr lang="en-US" sz="2000" i="1" dirty="0" err="1"/>
              <a:t>AutoSize</a:t>
            </a:r>
            <a:r>
              <a:rPr lang="en-US" sz="2000" i="1" dirty="0"/>
              <a:t> </a:t>
            </a:r>
            <a:r>
              <a:rPr lang="en-US" sz="2000" dirty="0"/>
              <a:t> to </a:t>
            </a:r>
            <a:r>
              <a:rPr lang="en-US" sz="2000" b="1" dirty="0" smtClean="0"/>
              <a:t>False</a:t>
            </a:r>
            <a:endParaRPr lang="en-US" sz="2000" dirty="0"/>
          </a:p>
        </p:txBody>
      </p:sp>
      <p:pic>
        <p:nvPicPr>
          <p:cNvPr id="4" name="Picture 3"/>
          <p:cNvPicPr>
            <a:picLocks noChangeAspect="1"/>
          </p:cNvPicPr>
          <p:nvPr/>
        </p:nvPicPr>
        <p:blipFill>
          <a:blip r:embed="rId3"/>
          <a:stretch>
            <a:fillRect/>
          </a:stretch>
        </p:blipFill>
        <p:spPr>
          <a:xfrm>
            <a:off x="6970902" y="1266825"/>
            <a:ext cx="2171700" cy="5591175"/>
          </a:xfrm>
          <a:prstGeom prst="rect">
            <a:avLst/>
          </a:prstGeom>
        </p:spPr>
      </p:pic>
    </p:spTree>
    <p:extLst>
      <p:ext uri="{BB962C8B-B14F-4D97-AF65-F5344CB8AC3E}">
        <p14:creationId xmlns:p14="http://schemas.microsoft.com/office/powerpoint/2010/main" val="6630075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 properties</a:t>
            </a:r>
            <a:endParaRPr lang="en-US" dirty="0"/>
          </a:p>
        </p:txBody>
      </p:sp>
      <p:sp>
        <p:nvSpPr>
          <p:cNvPr id="3" name="Text Placeholder 2"/>
          <p:cNvSpPr>
            <a:spLocks noGrp="1"/>
          </p:cNvSpPr>
          <p:nvPr>
            <p:ph type="body" sz="quarter" idx="10"/>
          </p:nvPr>
        </p:nvSpPr>
        <p:spPr>
          <a:xfrm>
            <a:off x="228600" y="2209800"/>
            <a:ext cx="6096000" cy="4419600"/>
          </a:xfrm>
        </p:spPr>
        <p:txBody>
          <a:bodyPr/>
          <a:lstStyle/>
          <a:p>
            <a:r>
              <a:rPr lang="en-US" sz="2000" i="1" dirty="0" smtClean="0"/>
              <a:t>Image</a:t>
            </a:r>
            <a:r>
              <a:rPr lang="en-US" sz="2000" dirty="0" smtClean="0"/>
              <a:t> </a:t>
            </a:r>
            <a:r>
              <a:rPr lang="en-US" sz="2000" dirty="0"/>
              <a:t>- to add a picture to the </a:t>
            </a:r>
            <a:r>
              <a:rPr lang="en-US" sz="2000" dirty="0" smtClean="0"/>
              <a:t>label , like MSTC logo</a:t>
            </a:r>
            <a:endParaRPr lang="en-US" sz="2000" dirty="0"/>
          </a:p>
          <a:p>
            <a:r>
              <a:rPr lang="en-US" sz="2000" i="1" dirty="0" err="1"/>
              <a:t>ImageAlign</a:t>
            </a:r>
            <a:r>
              <a:rPr lang="en-US" sz="2000" dirty="0"/>
              <a:t>  - control where on the label the image appears</a:t>
            </a:r>
          </a:p>
          <a:p>
            <a:r>
              <a:rPr lang="en-US" sz="2000" i="1" dirty="0"/>
              <a:t>Text</a:t>
            </a:r>
            <a:r>
              <a:rPr lang="en-US" sz="2000" dirty="0"/>
              <a:t> - controls the words that appear on the label</a:t>
            </a:r>
          </a:p>
          <a:p>
            <a:r>
              <a:rPr lang="en-US" sz="2000" i="1" dirty="0" err="1"/>
              <a:t>TextAlign</a:t>
            </a:r>
            <a:r>
              <a:rPr lang="en-US" sz="2000" dirty="0"/>
              <a:t> - control how the </a:t>
            </a:r>
            <a:r>
              <a:rPr lang="en-US" sz="2000" i="1" dirty="0"/>
              <a:t>text</a:t>
            </a:r>
            <a:r>
              <a:rPr lang="en-US" sz="2000" dirty="0"/>
              <a:t> aligns on the label (often in relation to an image location). Only appropriate if </a:t>
            </a:r>
            <a:r>
              <a:rPr lang="en-US" sz="2000" dirty="0" err="1"/>
              <a:t>AutoSize</a:t>
            </a:r>
            <a:r>
              <a:rPr lang="en-US" sz="2000" dirty="0"/>
              <a:t> is False</a:t>
            </a:r>
            <a:r>
              <a:rPr lang="en-US" sz="2000" dirty="0" smtClean="0"/>
              <a:t>.</a:t>
            </a:r>
          </a:p>
          <a:p>
            <a:r>
              <a:rPr lang="en-US" sz="2000" i="1" dirty="0"/>
              <a:t>Font</a:t>
            </a:r>
            <a:r>
              <a:rPr lang="en-US" sz="2000" dirty="0"/>
              <a:t> - change the appearance of the label's text: font, style and size</a:t>
            </a:r>
            <a:r>
              <a:rPr lang="en-US" sz="2000" dirty="0" smtClean="0"/>
              <a:t>.</a:t>
            </a:r>
          </a:p>
          <a:p>
            <a:r>
              <a:rPr lang="en-US" sz="2000" i="1" dirty="0" err="1"/>
              <a:t>ForeColor</a:t>
            </a:r>
            <a:r>
              <a:rPr lang="en-US" sz="2000" dirty="0"/>
              <a:t> - change the color of the text on the </a:t>
            </a:r>
            <a:r>
              <a:rPr lang="en-US" sz="2000" dirty="0" smtClean="0"/>
              <a:t>label</a:t>
            </a:r>
          </a:p>
          <a:p>
            <a:r>
              <a:rPr lang="en-US" sz="2000" dirty="0" smtClean="0">
                <a:solidFill>
                  <a:srgbClr val="7030A0"/>
                </a:solidFill>
              </a:rPr>
              <a:t>Change all of the above to see what happens</a:t>
            </a:r>
            <a:endParaRPr lang="en-US" sz="2000" dirty="0">
              <a:solidFill>
                <a:srgbClr val="7030A0"/>
              </a:solidFill>
            </a:endParaRPr>
          </a:p>
          <a:p>
            <a:pPr marL="57150" indent="0">
              <a:buNone/>
            </a:pPr>
            <a:endParaRPr lang="en-US" sz="2000" dirty="0"/>
          </a:p>
          <a:p>
            <a:endParaRPr lang="en-US" dirty="0"/>
          </a:p>
        </p:txBody>
      </p:sp>
      <p:pic>
        <p:nvPicPr>
          <p:cNvPr id="4" name="Picture 3"/>
          <p:cNvPicPr>
            <a:picLocks noChangeAspect="1"/>
          </p:cNvPicPr>
          <p:nvPr/>
        </p:nvPicPr>
        <p:blipFill>
          <a:blip r:embed="rId3"/>
          <a:stretch>
            <a:fillRect/>
          </a:stretch>
        </p:blipFill>
        <p:spPr>
          <a:xfrm>
            <a:off x="6970902" y="1266825"/>
            <a:ext cx="2171700" cy="5591175"/>
          </a:xfrm>
          <a:prstGeom prst="rect">
            <a:avLst/>
          </a:prstGeom>
        </p:spPr>
      </p:pic>
    </p:spTree>
    <p:extLst>
      <p:ext uri="{BB962C8B-B14F-4D97-AF65-F5344CB8AC3E}">
        <p14:creationId xmlns:p14="http://schemas.microsoft.com/office/powerpoint/2010/main" val="42912511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 properties</a:t>
            </a:r>
            <a:endParaRPr lang="en-US" dirty="0"/>
          </a:p>
        </p:txBody>
      </p:sp>
      <p:sp>
        <p:nvSpPr>
          <p:cNvPr id="3" name="Text Placeholder 2"/>
          <p:cNvSpPr>
            <a:spLocks noGrp="1"/>
          </p:cNvSpPr>
          <p:nvPr>
            <p:ph type="body" sz="quarter" idx="10"/>
          </p:nvPr>
        </p:nvSpPr>
        <p:spPr>
          <a:xfrm>
            <a:off x="228600" y="2209800"/>
            <a:ext cx="6400800" cy="4419600"/>
          </a:xfrm>
        </p:spPr>
        <p:txBody>
          <a:bodyPr/>
          <a:lstStyle/>
          <a:p>
            <a:r>
              <a:rPr lang="en-US" sz="1800" i="1" dirty="0" err="1"/>
              <a:t>BackColor</a:t>
            </a:r>
            <a:r>
              <a:rPr lang="en-US" sz="1800" dirty="0"/>
              <a:t> - change the color of the label itself</a:t>
            </a:r>
          </a:p>
          <a:p>
            <a:pPr lvl="1"/>
            <a:r>
              <a:rPr lang="en-US" sz="1800" dirty="0"/>
              <a:t>Labels are often transparent so the form's background shows through.</a:t>
            </a:r>
          </a:p>
          <a:p>
            <a:pPr lvl="1"/>
            <a:r>
              <a:rPr lang="en-US" sz="1800" dirty="0"/>
              <a:t>Note:  If a background Image was put on the form, the label takes on the background color and is not transparent. To make it transparent, select Transparent in the Web tab of the color selector.</a:t>
            </a:r>
          </a:p>
          <a:p>
            <a:endParaRPr lang="en-US" sz="2400" dirty="0" smtClean="0"/>
          </a:p>
          <a:p>
            <a:r>
              <a:rPr lang="en-US" sz="2400" dirty="0" smtClean="0">
                <a:solidFill>
                  <a:srgbClr val="7030A0"/>
                </a:solidFill>
              </a:rPr>
              <a:t>Change the </a:t>
            </a:r>
            <a:r>
              <a:rPr lang="en-US" sz="2400" dirty="0" err="1" smtClean="0">
                <a:solidFill>
                  <a:srgbClr val="7030A0"/>
                </a:solidFill>
              </a:rPr>
              <a:t>BackColor</a:t>
            </a:r>
            <a:r>
              <a:rPr lang="en-US" sz="2400" dirty="0" smtClean="0">
                <a:solidFill>
                  <a:srgbClr val="7030A0"/>
                </a:solidFill>
              </a:rPr>
              <a:t> to be the same as the font and see what happens</a:t>
            </a:r>
          </a:p>
          <a:p>
            <a:r>
              <a:rPr lang="en-US" sz="2400" dirty="0" smtClean="0">
                <a:solidFill>
                  <a:srgbClr val="7030A0"/>
                </a:solidFill>
              </a:rPr>
              <a:t>Now choose a different color that is close, but not exact</a:t>
            </a:r>
            <a:endParaRPr lang="en-US" sz="2400" dirty="0">
              <a:solidFill>
                <a:srgbClr val="7030A0"/>
              </a:solidFill>
            </a:endParaRPr>
          </a:p>
        </p:txBody>
      </p:sp>
      <p:pic>
        <p:nvPicPr>
          <p:cNvPr id="5" name="Picture 4"/>
          <p:cNvPicPr>
            <a:picLocks noChangeAspect="1"/>
          </p:cNvPicPr>
          <p:nvPr/>
        </p:nvPicPr>
        <p:blipFill>
          <a:blip r:embed="rId2"/>
          <a:stretch>
            <a:fillRect/>
          </a:stretch>
        </p:blipFill>
        <p:spPr>
          <a:xfrm>
            <a:off x="6896100" y="1394408"/>
            <a:ext cx="2247900" cy="5476875"/>
          </a:xfrm>
          <a:prstGeom prst="rect">
            <a:avLst/>
          </a:prstGeom>
        </p:spPr>
      </p:pic>
    </p:spTree>
    <p:extLst>
      <p:ext uri="{BB962C8B-B14F-4D97-AF65-F5344CB8AC3E}">
        <p14:creationId xmlns:p14="http://schemas.microsoft.com/office/powerpoint/2010/main" val="2544827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 properties</a:t>
            </a:r>
            <a:endParaRPr lang="en-US" dirty="0"/>
          </a:p>
        </p:txBody>
      </p:sp>
      <p:sp>
        <p:nvSpPr>
          <p:cNvPr id="3" name="Text Placeholder 2"/>
          <p:cNvSpPr>
            <a:spLocks noGrp="1"/>
          </p:cNvSpPr>
          <p:nvPr>
            <p:ph type="body" sz="quarter" idx="10"/>
          </p:nvPr>
        </p:nvSpPr>
        <p:spPr>
          <a:xfrm>
            <a:off x="228600" y="2209800"/>
            <a:ext cx="6400800" cy="4419600"/>
          </a:xfrm>
        </p:spPr>
        <p:txBody>
          <a:bodyPr/>
          <a:lstStyle/>
          <a:p>
            <a:r>
              <a:rPr lang="en-US" sz="1800" i="1" dirty="0" err="1" smtClean="0"/>
              <a:t>BorderStyle</a:t>
            </a:r>
            <a:r>
              <a:rPr lang="en-US" sz="1800" dirty="0" smtClean="0"/>
              <a:t> </a:t>
            </a:r>
            <a:r>
              <a:rPr lang="en-US" sz="1800" dirty="0"/>
              <a:t>- set the kind of border the label has around it.</a:t>
            </a:r>
          </a:p>
          <a:p>
            <a:pPr lvl="1"/>
            <a:r>
              <a:rPr lang="en-US" sz="1800" dirty="0"/>
              <a:t>Labels describing another control don't have a border</a:t>
            </a:r>
          </a:p>
          <a:p>
            <a:pPr lvl="1"/>
            <a:r>
              <a:rPr lang="en-US" sz="1800" dirty="0"/>
              <a:t>Labels displaying output  - set to </a:t>
            </a:r>
            <a:r>
              <a:rPr lang="en-US" sz="1800" i="1" dirty="0" err="1"/>
              <a:t>FixedSingle</a:t>
            </a:r>
            <a:r>
              <a:rPr lang="en-US" sz="1800" i="1" dirty="0"/>
              <a:t> </a:t>
            </a:r>
            <a:endParaRPr lang="en-US" sz="1800" dirty="0"/>
          </a:p>
          <a:p>
            <a:r>
              <a:rPr lang="en-US" sz="1800" i="1" dirty="0"/>
              <a:t>Visible</a:t>
            </a:r>
            <a:r>
              <a:rPr lang="en-US" sz="1800" b="1" i="1" dirty="0"/>
              <a:t> </a:t>
            </a:r>
            <a:r>
              <a:rPr lang="en-US" sz="1800" dirty="0"/>
              <a:t>- indicates if label can be seen on the form. Note this has no affect at design time—only when the program is running</a:t>
            </a:r>
            <a:r>
              <a:rPr lang="en-US" sz="1800" dirty="0" smtClean="0"/>
              <a:t>.</a:t>
            </a:r>
          </a:p>
          <a:p>
            <a:r>
              <a:rPr lang="en-US" sz="1800" i="1" dirty="0" err="1" smtClean="0"/>
              <a:t>TextAlign</a:t>
            </a:r>
            <a:r>
              <a:rPr lang="en-US" sz="1800" b="1" i="1" dirty="0" smtClean="0"/>
              <a:t> </a:t>
            </a:r>
            <a:r>
              <a:rPr lang="en-US" sz="1800" dirty="0" smtClean="0"/>
              <a:t>– repositions the text within the label area.</a:t>
            </a:r>
          </a:p>
          <a:p>
            <a:pPr lvl="1"/>
            <a:r>
              <a:rPr lang="en-US" sz="1400" dirty="0" smtClean="0"/>
              <a:t>Test by changing </a:t>
            </a:r>
            <a:r>
              <a:rPr lang="en-US" sz="1400" dirty="0" err="1" smtClean="0"/>
              <a:t>autosize</a:t>
            </a:r>
            <a:r>
              <a:rPr lang="en-US" sz="1400" dirty="0" smtClean="0"/>
              <a:t> to false, then expand the label size.</a:t>
            </a:r>
          </a:p>
          <a:p>
            <a:endParaRPr lang="en-US" sz="1800" dirty="0"/>
          </a:p>
          <a:p>
            <a:endParaRPr lang="en-US" sz="1800" dirty="0" smtClean="0"/>
          </a:p>
          <a:p>
            <a:r>
              <a:rPr lang="en-US" sz="1800" dirty="0" smtClean="0">
                <a:solidFill>
                  <a:srgbClr val="7030A0"/>
                </a:solidFill>
              </a:rPr>
              <a:t>Change </a:t>
            </a:r>
            <a:r>
              <a:rPr lang="en-US" sz="1800" dirty="0" err="1" smtClean="0">
                <a:solidFill>
                  <a:srgbClr val="7030A0"/>
                </a:solidFill>
              </a:rPr>
              <a:t>BorderStyle</a:t>
            </a:r>
            <a:r>
              <a:rPr lang="en-US" sz="1800" dirty="0" smtClean="0">
                <a:solidFill>
                  <a:srgbClr val="7030A0"/>
                </a:solidFill>
              </a:rPr>
              <a:t> and note the </a:t>
            </a:r>
            <a:r>
              <a:rPr lang="en-US" sz="1800" dirty="0" smtClean="0">
                <a:solidFill>
                  <a:srgbClr val="7030A0"/>
                </a:solidFill>
              </a:rPr>
              <a:t>impact</a:t>
            </a:r>
          </a:p>
          <a:p>
            <a:r>
              <a:rPr lang="en-US" sz="1800" dirty="0" smtClean="0">
                <a:solidFill>
                  <a:srgbClr val="7030A0"/>
                </a:solidFill>
              </a:rPr>
              <a:t>Change </a:t>
            </a:r>
            <a:r>
              <a:rPr lang="en-US" sz="1800" dirty="0" err="1" smtClean="0">
                <a:solidFill>
                  <a:srgbClr val="7030A0"/>
                </a:solidFill>
              </a:rPr>
              <a:t>AutoSize</a:t>
            </a:r>
            <a:r>
              <a:rPr lang="en-US" sz="1800" dirty="0" smtClean="0">
                <a:solidFill>
                  <a:srgbClr val="7030A0"/>
                </a:solidFill>
              </a:rPr>
              <a:t> to false, make label larger.  Change the </a:t>
            </a:r>
            <a:r>
              <a:rPr lang="en-US" sz="1800" dirty="0" err="1" smtClean="0">
                <a:solidFill>
                  <a:srgbClr val="7030A0"/>
                </a:solidFill>
              </a:rPr>
              <a:t>textalign</a:t>
            </a:r>
            <a:r>
              <a:rPr lang="en-US" sz="1800" dirty="0" smtClean="0">
                <a:solidFill>
                  <a:srgbClr val="7030A0"/>
                </a:solidFill>
              </a:rPr>
              <a:t> to see where the text ends up being placed</a:t>
            </a:r>
            <a:endParaRPr lang="en-US" sz="1800" dirty="0">
              <a:solidFill>
                <a:srgbClr val="7030A0"/>
              </a:solidFill>
            </a:endParaRPr>
          </a:p>
          <a:p>
            <a:endParaRPr lang="en-US" sz="1800" dirty="0">
              <a:solidFill>
                <a:srgbClr val="7030A0"/>
              </a:solidFill>
            </a:endParaRPr>
          </a:p>
          <a:p>
            <a:endParaRPr lang="en-US" sz="2400" dirty="0"/>
          </a:p>
        </p:txBody>
      </p:sp>
      <p:pic>
        <p:nvPicPr>
          <p:cNvPr id="5" name="Picture 4"/>
          <p:cNvPicPr>
            <a:picLocks noChangeAspect="1"/>
          </p:cNvPicPr>
          <p:nvPr/>
        </p:nvPicPr>
        <p:blipFill>
          <a:blip r:embed="rId2"/>
          <a:stretch>
            <a:fillRect/>
          </a:stretch>
        </p:blipFill>
        <p:spPr>
          <a:xfrm>
            <a:off x="6896100" y="1394408"/>
            <a:ext cx="2247900" cy="5476875"/>
          </a:xfrm>
          <a:prstGeom prst="rect">
            <a:avLst/>
          </a:prstGeom>
        </p:spPr>
      </p:pic>
    </p:spTree>
    <p:extLst>
      <p:ext uri="{BB962C8B-B14F-4D97-AF65-F5344CB8AC3E}">
        <p14:creationId xmlns:p14="http://schemas.microsoft.com/office/powerpoint/2010/main" val="467740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8610600" cy="990600"/>
          </a:xfrm>
        </p:spPr>
        <p:txBody>
          <a:bodyPr/>
          <a:lstStyle/>
          <a:p>
            <a:r>
              <a:rPr lang="en-US" dirty="0" smtClean="0"/>
              <a:t>Creating programs</a:t>
            </a:r>
            <a:endParaRPr lang="en-US" dirty="0"/>
          </a:p>
        </p:txBody>
      </p:sp>
      <p:sp>
        <p:nvSpPr>
          <p:cNvPr id="3" name="Text Placeholder 2"/>
          <p:cNvSpPr>
            <a:spLocks noGrp="1"/>
          </p:cNvSpPr>
          <p:nvPr>
            <p:ph type="body" sz="quarter" idx="10"/>
          </p:nvPr>
        </p:nvSpPr>
        <p:spPr>
          <a:xfrm>
            <a:off x="228600" y="2209800"/>
            <a:ext cx="5029200" cy="4419600"/>
          </a:xfrm>
        </p:spPr>
        <p:txBody>
          <a:bodyPr/>
          <a:lstStyle/>
          <a:p>
            <a:r>
              <a:rPr lang="en-US" dirty="0" smtClean="0"/>
              <a:t>The languages are different, but the process is the same</a:t>
            </a:r>
          </a:p>
          <a:p>
            <a:r>
              <a:rPr lang="en-US" dirty="0" smtClean="0"/>
              <a:t>Use an algorithm/pseudocode in the design phase</a:t>
            </a:r>
          </a:p>
          <a:p>
            <a:pPr lvl="1"/>
            <a:r>
              <a:rPr lang="en-US" dirty="0" smtClean="0"/>
              <a:t>Often times drawing it out will be helpful</a:t>
            </a:r>
            <a:endParaRPr lang="en-US" dirty="0"/>
          </a:p>
          <a:p>
            <a:pPr marL="0" indent="0">
              <a:buNone/>
            </a:pPr>
            <a:endParaRPr lang="en-US" sz="2800" dirty="0"/>
          </a:p>
          <a:p>
            <a:endParaRPr lang="en-US" dirty="0" smtClean="0"/>
          </a:p>
          <a:p>
            <a:endParaRPr lang="en-US" dirty="0"/>
          </a:p>
        </p:txBody>
      </p:sp>
      <p:pic>
        <p:nvPicPr>
          <p:cNvPr id="3076" name="Picture 4" descr="enter image description 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162174"/>
            <a:ext cx="1981200" cy="451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5451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 Tips</a:t>
            </a:r>
            <a:endParaRPr lang="en-US" dirty="0"/>
          </a:p>
        </p:txBody>
      </p:sp>
      <p:sp>
        <p:nvSpPr>
          <p:cNvPr id="3" name="Text Placeholder 2"/>
          <p:cNvSpPr>
            <a:spLocks noGrp="1"/>
          </p:cNvSpPr>
          <p:nvPr>
            <p:ph type="body" sz="quarter" idx="10"/>
          </p:nvPr>
        </p:nvSpPr>
        <p:spPr>
          <a:xfrm>
            <a:off x="228600" y="2209800"/>
            <a:ext cx="6477000" cy="4419600"/>
          </a:xfrm>
        </p:spPr>
        <p:txBody>
          <a:bodyPr/>
          <a:lstStyle/>
          <a:p>
            <a:r>
              <a:rPr lang="en-US" sz="2000" dirty="0" smtClean="0"/>
              <a:t>If </a:t>
            </a:r>
            <a:r>
              <a:rPr lang="en-US" sz="2000" dirty="0"/>
              <a:t>you need many objects that have the same appearance (e.g. many labels with the same font size)</a:t>
            </a:r>
          </a:p>
          <a:p>
            <a:pPr lvl="1"/>
            <a:r>
              <a:rPr lang="en-US" sz="2000" dirty="0"/>
              <a:t>Create one object and set its properties appropriately</a:t>
            </a:r>
          </a:p>
          <a:p>
            <a:pPr lvl="1"/>
            <a:r>
              <a:rPr lang="en-US" sz="2000" dirty="0"/>
              <a:t>Copy the object to the clipboard</a:t>
            </a:r>
          </a:p>
          <a:p>
            <a:pPr lvl="1"/>
            <a:r>
              <a:rPr lang="en-US" sz="2000" dirty="0"/>
              <a:t>Paste a copy of the object onto the form and position it appropriately</a:t>
            </a:r>
          </a:p>
          <a:p>
            <a:pPr lvl="1"/>
            <a:r>
              <a:rPr lang="en-US" sz="2000" dirty="0"/>
              <a:t>Don't forget to rename the </a:t>
            </a:r>
            <a:r>
              <a:rPr lang="en-US" sz="2000" dirty="0" smtClean="0"/>
              <a:t>copy</a:t>
            </a:r>
          </a:p>
          <a:p>
            <a:pPr lvl="1"/>
            <a:r>
              <a:rPr lang="en-US" sz="2000" dirty="0" smtClean="0">
                <a:solidFill>
                  <a:srgbClr val="7030A0"/>
                </a:solidFill>
              </a:rPr>
              <a:t>Make 3 identical labels with different names</a:t>
            </a:r>
            <a:endParaRPr lang="en-US" sz="2000" dirty="0">
              <a:solidFill>
                <a:srgbClr val="7030A0"/>
              </a:solidFill>
            </a:endParaRPr>
          </a:p>
        </p:txBody>
      </p:sp>
      <p:pic>
        <p:nvPicPr>
          <p:cNvPr id="4" name="Picture 3"/>
          <p:cNvPicPr>
            <a:picLocks noChangeAspect="1"/>
          </p:cNvPicPr>
          <p:nvPr/>
        </p:nvPicPr>
        <p:blipFill>
          <a:blip r:embed="rId2"/>
          <a:stretch>
            <a:fillRect/>
          </a:stretch>
        </p:blipFill>
        <p:spPr>
          <a:xfrm>
            <a:off x="6705600" y="2590800"/>
            <a:ext cx="2404110" cy="2438400"/>
          </a:xfrm>
          <a:prstGeom prst="rect">
            <a:avLst/>
          </a:prstGeom>
        </p:spPr>
      </p:pic>
    </p:spTree>
    <p:extLst>
      <p:ext uri="{BB962C8B-B14F-4D97-AF65-F5344CB8AC3E}">
        <p14:creationId xmlns:p14="http://schemas.microsoft.com/office/powerpoint/2010/main" val="14561783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 Tips</a:t>
            </a:r>
            <a:endParaRPr lang="en-US" dirty="0"/>
          </a:p>
        </p:txBody>
      </p:sp>
      <p:sp>
        <p:nvSpPr>
          <p:cNvPr id="3" name="Text Placeholder 2"/>
          <p:cNvSpPr>
            <a:spLocks noGrp="1"/>
          </p:cNvSpPr>
          <p:nvPr>
            <p:ph type="body" sz="quarter" idx="10"/>
          </p:nvPr>
        </p:nvSpPr>
        <p:spPr>
          <a:xfrm>
            <a:off x="228600" y="2209800"/>
            <a:ext cx="6477000" cy="4419600"/>
          </a:xfrm>
        </p:spPr>
        <p:txBody>
          <a:bodyPr/>
          <a:lstStyle/>
          <a:p>
            <a:r>
              <a:rPr lang="en-US" sz="1800" dirty="0" smtClean="0"/>
              <a:t>Alternatively</a:t>
            </a:r>
            <a:r>
              <a:rPr lang="en-US" sz="1800" dirty="0"/>
              <a:t>, after you’ve finished formatting one object, press the Ctrl key, point to the object and drag it to a new location</a:t>
            </a:r>
          </a:p>
          <a:p>
            <a:pPr lvl="1"/>
            <a:r>
              <a:rPr lang="en-US" sz="2000" dirty="0"/>
              <a:t>A small plus sign should appear next the mouse pointer to designate you’re adding (copying) a control</a:t>
            </a:r>
          </a:p>
          <a:p>
            <a:pPr lvl="1"/>
            <a:r>
              <a:rPr lang="en-US" sz="2000" dirty="0"/>
              <a:t>The new control will have the same format as the original but will be assigned a default name.</a:t>
            </a:r>
          </a:p>
          <a:p>
            <a:r>
              <a:rPr lang="en-US" sz="1800" dirty="0"/>
              <a:t>You can also place the objects on the form, select them all and change the properties for all of them at once.</a:t>
            </a:r>
          </a:p>
        </p:txBody>
      </p:sp>
      <p:pic>
        <p:nvPicPr>
          <p:cNvPr id="4" name="Picture 3"/>
          <p:cNvPicPr>
            <a:picLocks noChangeAspect="1"/>
          </p:cNvPicPr>
          <p:nvPr/>
        </p:nvPicPr>
        <p:blipFill rotWithShape="1">
          <a:blip r:embed="rId2"/>
          <a:srcRect b="10623"/>
          <a:stretch/>
        </p:blipFill>
        <p:spPr>
          <a:xfrm>
            <a:off x="6781800" y="2133601"/>
            <a:ext cx="2362200" cy="1904999"/>
          </a:xfrm>
          <a:prstGeom prst="rect">
            <a:avLst/>
          </a:prstGeom>
        </p:spPr>
      </p:pic>
    </p:spTree>
    <p:extLst>
      <p:ext uri="{BB962C8B-B14F-4D97-AF65-F5344CB8AC3E}">
        <p14:creationId xmlns:p14="http://schemas.microsoft.com/office/powerpoint/2010/main" val="3209990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 box</a:t>
            </a:r>
            <a:endParaRPr lang="en-US" dirty="0"/>
          </a:p>
        </p:txBody>
      </p:sp>
      <p:sp>
        <p:nvSpPr>
          <p:cNvPr id="3" name="Text Placeholder 2"/>
          <p:cNvSpPr>
            <a:spLocks noGrp="1"/>
          </p:cNvSpPr>
          <p:nvPr>
            <p:ph type="body" sz="quarter" idx="10"/>
          </p:nvPr>
        </p:nvSpPr>
        <p:spPr>
          <a:xfrm>
            <a:off x="228600" y="2209800"/>
            <a:ext cx="6553200" cy="4419600"/>
          </a:xfrm>
        </p:spPr>
        <p:txBody>
          <a:bodyPr/>
          <a:lstStyle/>
          <a:p>
            <a:r>
              <a:rPr lang="en-US" sz="2800" dirty="0"/>
              <a:t>Pictures improve the appearance of the form when used appropriately.  </a:t>
            </a:r>
          </a:p>
          <a:p>
            <a:pPr lvl="2"/>
            <a:r>
              <a:rPr lang="en-US" sz="1800" dirty="0"/>
              <a:t>NOTE:  The form itself can have a background image but it can not be resized or repositioned</a:t>
            </a:r>
            <a:r>
              <a:rPr lang="en-US" sz="1800" dirty="0" smtClean="0"/>
              <a:t>.</a:t>
            </a:r>
            <a:r>
              <a:rPr lang="en-US" sz="2400" dirty="0"/>
              <a:t> </a:t>
            </a:r>
          </a:p>
          <a:p>
            <a:r>
              <a:rPr lang="en-US" sz="2400" dirty="0"/>
              <a:t>Add a </a:t>
            </a:r>
            <a:r>
              <a:rPr lang="en-US" sz="2400" dirty="0" err="1"/>
              <a:t>PictureBox</a:t>
            </a:r>
            <a:r>
              <a:rPr lang="en-US" sz="2400" dirty="0"/>
              <a:t> to the </a:t>
            </a:r>
            <a:r>
              <a:rPr lang="en-US" sz="2400" dirty="0" smtClean="0"/>
              <a:t>form</a:t>
            </a:r>
          </a:p>
          <a:p>
            <a:r>
              <a:rPr lang="en-US" sz="2400" dirty="0" smtClean="0"/>
              <a:t>Size and position as necessary </a:t>
            </a:r>
          </a:p>
          <a:p>
            <a:r>
              <a:rPr lang="en-US" sz="2400" dirty="0"/>
              <a:t>Note: the </a:t>
            </a:r>
            <a:r>
              <a:rPr lang="en-US" sz="2400" dirty="0" err="1"/>
              <a:t>PictureBox</a:t>
            </a:r>
            <a:r>
              <a:rPr lang="en-US" sz="2400" dirty="0"/>
              <a:t> is the first object we’ve used that includes a </a:t>
            </a:r>
            <a:r>
              <a:rPr lang="en-US" sz="2400" i="1" dirty="0"/>
              <a:t>task list button </a:t>
            </a:r>
            <a:r>
              <a:rPr lang="en-US" sz="2400" dirty="0"/>
              <a:t>(</a:t>
            </a:r>
            <a:r>
              <a:rPr lang="en-US" sz="2400" dirty="0">
                <a:sym typeface="Marlett" pitchFamily="2" charset="2"/>
              </a:rPr>
              <a:t></a:t>
            </a:r>
            <a:r>
              <a:rPr lang="en-US" sz="2400" dirty="0"/>
              <a:t>). This button gives you quick access</a:t>
            </a:r>
            <a:r>
              <a:rPr lang="en-US" sz="2400" i="1" dirty="0"/>
              <a:t> </a:t>
            </a:r>
            <a:r>
              <a:rPr lang="en-US" sz="2400" dirty="0"/>
              <a:t>to an object’s most commonly changed properties</a:t>
            </a:r>
            <a:r>
              <a:rPr lang="en-US" sz="2800" dirty="0"/>
              <a:t>.</a:t>
            </a:r>
          </a:p>
        </p:txBody>
      </p:sp>
      <p:pic>
        <p:nvPicPr>
          <p:cNvPr id="6" name="Picture 5"/>
          <p:cNvPicPr>
            <a:picLocks noChangeAspect="1"/>
          </p:cNvPicPr>
          <p:nvPr/>
        </p:nvPicPr>
        <p:blipFill>
          <a:blip r:embed="rId2"/>
          <a:stretch>
            <a:fillRect/>
          </a:stretch>
        </p:blipFill>
        <p:spPr>
          <a:xfrm>
            <a:off x="7162800" y="2438400"/>
            <a:ext cx="1733550" cy="1314450"/>
          </a:xfrm>
          <a:prstGeom prst="rect">
            <a:avLst/>
          </a:prstGeom>
        </p:spPr>
      </p:pic>
      <p:cxnSp>
        <p:nvCxnSpPr>
          <p:cNvPr id="8" name="Straight Arrow Connector 7"/>
          <p:cNvCxnSpPr/>
          <p:nvPr/>
        </p:nvCxnSpPr>
        <p:spPr>
          <a:xfrm flipV="1">
            <a:off x="6019800" y="2743200"/>
            <a:ext cx="2362200" cy="243840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086600" y="4419600"/>
            <a:ext cx="1809750" cy="2031325"/>
          </a:xfrm>
          <a:prstGeom prst="rect">
            <a:avLst/>
          </a:prstGeom>
          <a:noFill/>
        </p:spPr>
        <p:txBody>
          <a:bodyPr wrap="square" rtlCol="0">
            <a:spAutoFit/>
          </a:bodyPr>
          <a:lstStyle/>
          <a:p>
            <a:r>
              <a:rPr lang="en-US" dirty="0" smtClean="0">
                <a:solidFill>
                  <a:srgbClr val="7030A0"/>
                </a:solidFill>
              </a:rPr>
              <a:t>Download an image to your desktop, add it to the project and place it in the </a:t>
            </a:r>
            <a:r>
              <a:rPr lang="en-US" dirty="0" err="1" smtClean="0">
                <a:solidFill>
                  <a:srgbClr val="7030A0"/>
                </a:solidFill>
              </a:rPr>
              <a:t>PictureBox</a:t>
            </a:r>
            <a:r>
              <a:rPr lang="en-US" dirty="0" smtClean="0">
                <a:solidFill>
                  <a:srgbClr val="7030A0"/>
                </a:solidFill>
              </a:rPr>
              <a:t> object</a:t>
            </a:r>
            <a:endParaRPr lang="en-US" dirty="0">
              <a:solidFill>
                <a:srgbClr val="7030A0"/>
              </a:solidFill>
            </a:endParaRPr>
          </a:p>
        </p:txBody>
      </p:sp>
    </p:spTree>
    <p:extLst>
      <p:ext uri="{BB962C8B-B14F-4D97-AF65-F5344CB8AC3E}">
        <p14:creationId xmlns:p14="http://schemas.microsoft.com/office/powerpoint/2010/main" val="24485778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 box properties</a:t>
            </a:r>
            <a:endParaRPr lang="en-US" dirty="0"/>
          </a:p>
        </p:txBody>
      </p:sp>
      <p:sp>
        <p:nvSpPr>
          <p:cNvPr id="3" name="Text Placeholder 2"/>
          <p:cNvSpPr>
            <a:spLocks noGrp="1"/>
          </p:cNvSpPr>
          <p:nvPr>
            <p:ph type="body" sz="quarter" idx="10"/>
          </p:nvPr>
        </p:nvSpPr>
        <p:spPr>
          <a:xfrm>
            <a:off x="228600" y="2209800"/>
            <a:ext cx="5867400" cy="4419600"/>
          </a:xfrm>
        </p:spPr>
        <p:txBody>
          <a:bodyPr/>
          <a:lstStyle/>
          <a:p>
            <a:r>
              <a:rPr lang="en-US" sz="2000" i="1" dirty="0"/>
              <a:t>Name</a:t>
            </a:r>
            <a:r>
              <a:rPr lang="en-US" sz="2000" dirty="0"/>
              <a:t>  - use </a:t>
            </a:r>
            <a:r>
              <a:rPr lang="en-US" sz="2000" b="1" dirty="0"/>
              <a:t>pic</a:t>
            </a:r>
            <a:r>
              <a:rPr lang="en-US" sz="2000" dirty="0"/>
              <a:t> prefix (if </a:t>
            </a:r>
            <a:r>
              <a:rPr lang="en-US" sz="2000" dirty="0" smtClean="0"/>
              <a:t>referenced in code)</a:t>
            </a:r>
            <a:endParaRPr lang="en-US" sz="2000" dirty="0"/>
          </a:p>
          <a:p>
            <a:r>
              <a:rPr lang="en-US" sz="2000" dirty="0" err="1"/>
              <a:t>SizeMode</a:t>
            </a:r>
            <a:r>
              <a:rPr lang="en-US" sz="2000" i="1" dirty="0"/>
              <a:t> </a:t>
            </a:r>
            <a:endParaRPr lang="en-US" sz="2000" dirty="0"/>
          </a:p>
          <a:p>
            <a:pPr lvl="1"/>
            <a:r>
              <a:rPr lang="en-US" sz="1800" dirty="0"/>
              <a:t>Normal: Picture is aligned top-left, as much of the image as possible displays</a:t>
            </a:r>
          </a:p>
          <a:p>
            <a:pPr lvl="1"/>
            <a:r>
              <a:rPr lang="en-US" sz="1800" dirty="0" err="1"/>
              <a:t>CenterImage</a:t>
            </a:r>
            <a:r>
              <a:rPr lang="en-US" sz="1800" dirty="0"/>
              <a:t>: the image centers itself in the box, as much of the image as possible displays</a:t>
            </a:r>
          </a:p>
          <a:p>
            <a:pPr lvl="1"/>
            <a:r>
              <a:rPr lang="en-US" sz="1800" dirty="0" err="1"/>
              <a:t>AutoSize</a:t>
            </a:r>
            <a:r>
              <a:rPr lang="en-US" sz="1800" dirty="0"/>
              <a:t>: the size of the </a:t>
            </a:r>
            <a:r>
              <a:rPr lang="en-US" sz="1800" dirty="0" err="1"/>
              <a:t>PictureBox</a:t>
            </a:r>
            <a:r>
              <a:rPr lang="en-US" sz="1800" dirty="0"/>
              <a:t> adjusts to accommodate the entire image</a:t>
            </a:r>
          </a:p>
          <a:p>
            <a:pPr lvl="1"/>
            <a:r>
              <a:rPr lang="en-US" sz="1800" dirty="0" err="1"/>
              <a:t>StretchImage</a:t>
            </a:r>
            <a:r>
              <a:rPr lang="en-US" sz="1800" dirty="0"/>
              <a:t>: the image will distort to completely fill the </a:t>
            </a:r>
            <a:r>
              <a:rPr lang="en-US" sz="1800" dirty="0" err="1"/>
              <a:t>PictureBox</a:t>
            </a:r>
            <a:endParaRPr lang="en-US" sz="1800" dirty="0"/>
          </a:p>
          <a:p>
            <a:pPr lvl="1"/>
            <a:r>
              <a:rPr lang="en-US" sz="1800" dirty="0"/>
              <a:t>Zoom (my favorite). The image will resize to fit in the </a:t>
            </a:r>
            <a:r>
              <a:rPr lang="en-US" sz="1800" dirty="0" err="1"/>
              <a:t>PictureBox</a:t>
            </a:r>
            <a:r>
              <a:rPr lang="en-US" sz="1800" dirty="0"/>
              <a:t> bounding box </a:t>
            </a:r>
            <a:r>
              <a:rPr lang="en-US" sz="1800" b="1" dirty="0"/>
              <a:t>without</a:t>
            </a:r>
            <a:r>
              <a:rPr lang="en-US" sz="1800" dirty="0"/>
              <a:t> distorting its shape</a:t>
            </a:r>
            <a:r>
              <a:rPr lang="en-US" sz="1800" dirty="0" smtClean="0"/>
              <a:t>.</a:t>
            </a:r>
          </a:p>
          <a:p>
            <a:r>
              <a:rPr lang="en-US" sz="2200" dirty="0" smtClean="0">
                <a:solidFill>
                  <a:srgbClr val="7030A0"/>
                </a:solidFill>
              </a:rPr>
              <a:t>Change these properties and note impact</a:t>
            </a:r>
            <a:endParaRPr lang="en-US" sz="2200" dirty="0">
              <a:solidFill>
                <a:srgbClr val="7030A0"/>
              </a:solidFill>
            </a:endParaRPr>
          </a:p>
        </p:txBody>
      </p:sp>
      <p:pic>
        <p:nvPicPr>
          <p:cNvPr id="4" name="Picture 3"/>
          <p:cNvPicPr>
            <a:picLocks noChangeAspect="1"/>
          </p:cNvPicPr>
          <p:nvPr/>
        </p:nvPicPr>
        <p:blipFill>
          <a:blip r:embed="rId2"/>
          <a:stretch>
            <a:fillRect/>
          </a:stretch>
        </p:blipFill>
        <p:spPr>
          <a:xfrm>
            <a:off x="7010400" y="1824888"/>
            <a:ext cx="2133600" cy="5025421"/>
          </a:xfrm>
          <a:prstGeom prst="rect">
            <a:avLst/>
          </a:prstGeom>
        </p:spPr>
      </p:pic>
    </p:spTree>
    <p:extLst>
      <p:ext uri="{BB962C8B-B14F-4D97-AF65-F5344CB8AC3E}">
        <p14:creationId xmlns:p14="http://schemas.microsoft.com/office/powerpoint/2010/main" val="3696673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 box Tip</a:t>
            </a:r>
            <a:endParaRPr lang="en-US" dirty="0"/>
          </a:p>
        </p:txBody>
      </p:sp>
      <p:sp>
        <p:nvSpPr>
          <p:cNvPr id="3" name="Text Placeholder 2"/>
          <p:cNvSpPr>
            <a:spLocks noGrp="1"/>
          </p:cNvSpPr>
          <p:nvPr>
            <p:ph type="body" sz="quarter" idx="10"/>
          </p:nvPr>
        </p:nvSpPr>
        <p:spPr>
          <a:xfrm>
            <a:off x="228600" y="2209800"/>
            <a:ext cx="5867400" cy="4419600"/>
          </a:xfrm>
        </p:spPr>
        <p:txBody>
          <a:bodyPr/>
          <a:lstStyle/>
          <a:p>
            <a:r>
              <a:rPr lang="en-US" sz="2000" dirty="0" smtClean="0"/>
              <a:t>Tip</a:t>
            </a:r>
            <a:r>
              <a:rPr lang="en-US" sz="2000" dirty="0"/>
              <a:t>: Resize the image </a:t>
            </a:r>
            <a:r>
              <a:rPr lang="en-US" sz="2000" b="1" dirty="0"/>
              <a:t>before</a:t>
            </a:r>
            <a:r>
              <a:rPr lang="en-US" sz="2000" dirty="0"/>
              <a:t> inserting it into your program using your favorite drawing </a:t>
            </a:r>
            <a:r>
              <a:rPr lang="en-US" sz="2000" dirty="0" smtClean="0"/>
              <a:t>program.</a:t>
            </a:r>
            <a:endParaRPr lang="en-US" sz="2000" dirty="0"/>
          </a:p>
          <a:p>
            <a:pPr lvl="1"/>
            <a:r>
              <a:rPr lang="en-US" sz="2000" dirty="0"/>
              <a:t>This prevents your program’s executable from being too large</a:t>
            </a:r>
            <a:r>
              <a:rPr lang="en-US" sz="2000" dirty="0" smtClean="0"/>
              <a:t>.</a:t>
            </a:r>
            <a:endParaRPr lang="en-US" sz="2000" dirty="0"/>
          </a:p>
        </p:txBody>
      </p:sp>
      <p:pic>
        <p:nvPicPr>
          <p:cNvPr id="4" name="Picture 3"/>
          <p:cNvPicPr>
            <a:picLocks noChangeAspect="1"/>
          </p:cNvPicPr>
          <p:nvPr/>
        </p:nvPicPr>
        <p:blipFill>
          <a:blip r:embed="rId2"/>
          <a:stretch>
            <a:fillRect/>
          </a:stretch>
        </p:blipFill>
        <p:spPr>
          <a:xfrm>
            <a:off x="7010400" y="1824888"/>
            <a:ext cx="2133600" cy="5025421"/>
          </a:xfrm>
          <a:prstGeom prst="rect">
            <a:avLst/>
          </a:prstGeom>
        </p:spPr>
      </p:pic>
    </p:spTree>
    <p:extLst>
      <p:ext uri="{BB962C8B-B14F-4D97-AF65-F5344CB8AC3E}">
        <p14:creationId xmlns:p14="http://schemas.microsoft.com/office/powerpoint/2010/main" val="39573820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 box tip</a:t>
            </a:r>
            <a:endParaRPr lang="en-US" dirty="0"/>
          </a:p>
        </p:txBody>
      </p:sp>
      <p:sp>
        <p:nvSpPr>
          <p:cNvPr id="3" name="Text Placeholder 2"/>
          <p:cNvSpPr>
            <a:spLocks noGrp="1"/>
          </p:cNvSpPr>
          <p:nvPr>
            <p:ph type="body" sz="quarter" idx="10"/>
          </p:nvPr>
        </p:nvSpPr>
        <p:spPr>
          <a:xfrm>
            <a:off x="228600" y="2209800"/>
            <a:ext cx="3657600" cy="4419600"/>
          </a:xfrm>
        </p:spPr>
        <p:txBody>
          <a:bodyPr/>
          <a:lstStyle/>
          <a:p>
            <a:r>
              <a:rPr lang="en-US" sz="2000" dirty="0" smtClean="0"/>
              <a:t>Tip</a:t>
            </a:r>
            <a:r>
              <a:rPr lang="en-US" sz="2000" dirty="0"/>
              <a:t>: Resize the image </a:t>
            </a:r>
            <a:r>
              <a:rPr lang="en-US" sz="2000" b="1" dirty="0"/>
              <a:t>before</a:t>
            </a:r>
            <a:r>
              <a:rPr lang="en-US" sz="2000" dirty="0"/>
              <a:t> inserting it into your program using your favorite drawing </a:t>
            </a:r>
            <a:r>
              <a:rPr lang="en-US" sz="2000" dirty="0" smtClean="0"/>
              <a:t>program.</a:t>
            </a:r>
            <a:endParaRPr lang="en-US" sz="2000" dirty="0"/>
          </a:p>
          <a:p>
            <a:pPr lvl="1"/>
            <a:r>
              <a:rPr lang="en-US" sz="2000" dirty="0"/>
              <a:t>This prevents your program’s executable from being too large</a:t>
            </a:r>
            <a:r>
              <a:rPr lang="en-US" sz="2000" dirty="0" smtClean="0"/>
              <a:t>.</a:t>
            </a:r>
            <a:endParaRPr lang="en-US" sz="2000" dirty="0"/>
          </a:p>
        </p:txBody>
      </p:sp>
      <p:pic>
        <p:nvPicPr>
          <p:cNvPr id="4" name="Picture 3"/>
          <p:cNvPicPr>
            <a:picLocks noChangeAspect="1"/>
          </p:cNvPicPr>
          <p:nvPr/>
        </p:nvPicPr>
        <p:blipFill>
          <a:blip r:embed="rId2"/>
          <a:stretch>
            <a:fillRect/>
          </a:stretch>
        </p:blipFill>
        <p:spPr>
          <a:xfrm>
            <a:off x="4034231" y="2133601"/>
            <a:ext cx="5124450" cy="3810000"/>
          </a:xfrm>
          <a:prstGeom prst="rect">
            <a:avLst/>
          </a:prstGeom>
        </p:spPr>
      </p:pic>
      <p:pic>
        <p:nvPicPr>
          <p:cNvPr id="5" name="Picture 4"/>
          <p:cNvPicPr>
            <a:picLocks noChangeAspect="1"/>
          </p:cNvPicPr>
          <p:nvPr/>
        </p:nvPicPr>
        <p:blipFill>
          <a:blip r:embed="rId2"/>
          <a:stretch>
            <a:fillRect/>
          </a:stretch>
        </p:blipFill>
        <p:spPr>
          <a:xfrm>
            <a:off x="533400" y="5181600"/>
            <a:ext cx="1742313" cy="1295400"/>
          </a:xfrm>
          <a:prstGeom prst="rect">
            <a:avLst/>
          </a:prstGeom>
        </p:spPr>
      </p:pic>
      <p:sp>
        <p:nvSpPr>
          <p:cNvPr id="6" name="Left-Up Arrow 5"/>
          <p:cNvSpPr/>
          <p:nvPr/>
        </p:nvSpPr>
        <p:spPr>
          <a:xfrm>
            <a:off x="2580513" y="6096000"/>
            <a:ext cx="3744087" cy="533400"/>
          </a:xfrm>
          <a:prstGeom prst="left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629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resizing image</a:t>
            </a:r>
            <a:endParaRPr lang="en-US" dirty="0"/>
          </a:p>
        </p:txBody>
      </p:sp>
      <p:sp>
        <p:nvSpPr>
          <p:cNvPr id="3" name="Text Placeholder 2"/>
          <p:cNvSpPr>
            <a:spLocks noGrp="1"/>
          </p:cNvSpPr>
          <p:nvPr>
            <p:ph type="body" sz="quarter" idx="10"/>
          </p:nvPr>
        </p:nvSpPr>
        <p:spPr>
          <a:xfrm>
            <a:off x="228600" y="2209800"/>
            <a:ext cx="8610600" cy="523875"/>
          </a:xfrm>
        </p:spPr>
        <p:txBody>
          <a:bodyPr/>
          <a:lstStyle/>
          <a:p>
            <a:r>
              <a:rPr lang="en-US" dirty="0" smtClean="0"/>
              <a:t>Comparison of file size to </a:t>
            </a:r>
            <a:r>
              <a:rPr lang="en-US" dirty="0" err="1" smtClean="0"/>
              <a:t>qualilty</a:t>
            </a:r>
            <a:endParaRPr lang="en-US" dirty="0"/>
          </a:p>
        </p:txBody>
      </p:sp>
      <p:pic>
        <p:nvPicPr>
          <p:cNvPr id="5" name="Picture 4"/>
          <p:cNvPicPr>
            <a:picLocks noChangeAspect="1"/>
          </p:cNvPicPr>
          <p:nvPr/>
        </p:nvPicPr>
        <p:blipFill>
          <a:blip r:embed="rId2"/>
          <a:stretch>
            <a:fillRect/>
          </a:stretch>
        </p:blipFill>
        <p:spPr>
          <a:xfrm>
            <a:off x="76200" y="2733675"/>
            <a:ext cx="6124575" cy="4124325"/>
          </a:xfrm>
          <a:prstGeom prst="rect">
            <a:avLst/>
          </a:prstGeom>
        </p:spPr>
      </p:pic>
    </p:spTree>
    <p:extLst>
      <p:ext uri="{BB962C8B-B14F-4D97-AF65-F5344CB8AC3E}">
        <p14:creationId xmlns:p14="http://schemas.microsoft.com/office/powerpoint/2010/main" val="22968000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 box properties</a:t>
            </a:r>
            <a:endParaRPr lang="en-US" dirty="0"/>
          </a:p>
        </p:txBody>
      </p:sp>
      <p:sp>
        <p:nvSpPr>
          <p:cNvPr id="3" name="Text Placeholder 2"/>
          <p:cNvSpPr>
            <a:spLocks noGrp="1"/>
          </p:cNvSpPr>
          <p:nvPr>
            <p:ph type="body" sz="quarter" idx="10"/>
          </p:nvPr>
        </p:nvSpPr>
        <p:spPr>
          <a:xfrm>
            <a:off x="0" y="1981200"/>
            <a:ext cx="5608320" cy="4724400"/>
          </a:xfrm>
        </p:spPr>
        <p:txBody>
          <a:bodyPr/>
          <a:lstStyle/>
          <a:p>
            <a:pPr marL="342900" lvl="1" indent="-342900">
              <a:buFontTx/>
              <a:buChar char="•"/>
            </a:pPr>
            <a:r>
              <a:rPr lang="en-US" sz="1800" i="1" dirty="0"/>
              <a:t>Image</a:t>
            </a:r>
            <a:r>
              <a:rPr lang="en-US" sz="1800" dirty="0"/>
              <a:t>  - designate which image should be displayed</a:t>
            </a:r>
          </a:p>
          <a:p>
            <a:pPr lvl="1"/>
            <a:r>
              <a:rPr lang="en-US" sz="1800" dirty="0" smtClean="0"/>
              <a:t>Local </a:t>
            </a:r>
            <a:r>
              <a:rPr lang="en-US" sz="1800" dirty="0"/>
              <a:t>Resource</a:t>
            </a:r>
          </a:p>
          <a:p>
            <a:pPr lvl="2"/>
            <a:r>
              <a:rPr lang="en-US" sz="1600" dirty="0"/>
              <a:t>This option copies the image and stores it as part of the form (in the form’s .</a:t>
            </a:r>
            <a:r>
              <a:rPr lang="en-US" sz="1600" dirty="0" err="1"/>
              <a:t>resx</a:t>
            </a:r>
            <a:r>
              <a:rPr lang="en-US" sz="1600" dirty="0"/>
              <a:t> file</a:t>
            </a:r>
            <a:r>
              <a:rPr lang="en-US" sz="1600" dirty="0" smtClean="0"/>
              <a:t>).  Use if </a:t>
            </a:r>
            <a:r>
              <a:rPr lang="en-US" sz="1600" dirty="0"/>
              <a:t>you plan to reuse this form in other </a:t>
            </a:r>
            <a:r>
              <a:rPr lang="en-US" sz="1600" dirty="0" smtClean="0"/>
              <a:t>projects, but not use the image elsewhere except imbedded in this form.  Image is duplicated many times. </a:t>
            </a:r>
            <a:endParaRPr lang="en-US" sz="1600" dirty="0"/>
          </a:p>
          <a:p>
            <a:pPr lvl="1"/>
            <a:r>
              <a:rPr lang="en-US" sz="1800" dirty="0"/>
              <a:t>Project Resource</a:t>
            </a:r>
          </a:p>
          <a:p>
            <a:pPr lvl="2"/>
            <a:r>
              <a:rPr lang="en-US" sz="1600" dirty="0"/>
              <a:t>This option copies the image to your project’s </a:t>
            </a:r>
            <a:r>
              <a:rPr lang="en-US" sz="1600" i="1" dirty="0"/>
              <a:t>Resources</a:t>
            </a:r>
            <a:r>
              <a:rPr lang="en-US" sz="1600" dirty="0"/>
              <a:t> folder and links them in the project’s </a:t>
            </a:r>
            <a:r>
              <a:rPr lang="en-US" sz="1600" i="1" dirty="0" err="1"/>
              <a:t>resources.resx</a:t>
            </a:r>
            <a:r>
              <a:rPr lang="en-US" sz="1600" dirty="0"/>
              <a:t> file</a:t>
            </a:r>
          </a:p>
          <a:p>
            <a:pPr lvl="2"/>
            <a:r>
              <a:rPr lang="en-US" sz="1600" dirty="0"/>
              <a:t>The advantage to this technique is the image file’s themselves are stored in the resources folder (not embedded in the form).</a:t>
            </a:r>
          </a:p>
          <a:p>
            <a:pPr lvl="1"/>
            <a:endParaRPr lang="en-US" sz="1600" dirty="0"/>
          </a:p>
        </p:txBody>
      </p:sp>
      <p:pic>
        <p:nvPicPr>
          <p:cNvPr id="4" name="Picture 3"/>
          <p:cNvPicPr>
            <a:picLocks noChangeAspect="1"/>
          </p:cNvPicPr>
          <p:nvPr/>
        </p:nvPicPr>
        <p:blipFill rotWithShape="1">
          <a:blip r:embed="rId2"/>
          <a:srcRect l="-3563" t="68184" b="24241"/>
          <a:stretch/>
        </p:blipFill>
        <p:spPr>
          <a:xfrm>
            <a:off x="5608320" y="2209800"/>
            <a:ext cx="3535680" cy="609600"/>
          </a:xfrm>
          <a:prstGeom prst="rect">
            <a:avLst/>
          </a:prstGeom>
        </p:spPr>
      </p:pic>
      <p:pic>
        <p:nvPicPr>
          <p:cNvPr id="5" name="Picture 4"/>
          <p:cNvPicPr>
            <a:picLocks noChangeAspect="1"/>
          </p:cNvPicPr>
          <p:nvPr/>
        </p:nvPicPr>
        <p:blipFill>
          <a:blip r:embed="rId3"/>
          <a:stretch>
            <a:fillRect/>
          </a:stretch>
        </p:blipFill>
        <p:spPr>
          <a:xfrm>
            <a:off x="5819958" y="3276600"/>
            <a:ext cx="3112403" cy="2082280"/>
          </a:xfrm>
          <a:prstGeom prst="rect">
            <a:avLst/>
          </a:prstGeom>
        </p:spPr>
      </p:pic>
    </p:spTree>
    <p:extLst>
      <p:ext uri="{BB962C8B-B14F-4D97-AF65-F5344CB8AC3E}">
        <p14:creationId xmlns:p14="http://schemas.microsoft.com/office/powerpoint/2010/main" val="36230675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Picture box </a:t>
            </a:r>
            <a:r>
              <a:rPr lang="en-US" sz="3600" dirty="0" smtClean="0"/>
              <a:t>Resource choice</a:t>
            </a:r>
            <a:endParaRPr lang="en-US" sz="3600" dirty="0"/>
          </a:p>
        </p:txBody>
      </p:sp>
      <p:sp>
        <p:nvSpPr>
          <p:cNvPr id="3" name="Text Placeholder 2"/>
          <p:cNvSpPr>
            <a:spLocks noGrp="1"/>
          </p:cNvSpPr>
          <p:nvPr>
            <p:ph type="body" sz="quarter" idx="10"/>
          </p:nvPr>
        </p:nvSpPr>
        <p:spPr>
          <a:xfrm>
            <a:off x="-1" y="2362200"/>
            <a:ext cx="4267201" cy="4343400"/>
          </a:xfrm>
        </p:spPr>
        <p:txBody>
          <a:bodyPr/>
          <a:lstStyle/>
          <a:p>
            <a:r>
              <a:rPr lang="en-US" sz="2400" b="1" dirty="0" smtClean="0"/>
              <a:t>Don’t</a:t>
            </a:r>
            <a:r>
              <a:rPr lang="en-US" sz="2400" dirty="0" smtClean="0"/>
              <a:t> </a:t>
            </a:r>
            <a:r>
              <a:rPr lang="en-US" sz="2400" dirty="0" smtClean="0"/>
              <a:t>use </a:t>
            </a:r>
            <a:r>
              <a:rPr lang="en-US" sz="2400" dirty="0" smtClean="0"/>
              <a:t>project resource if </a:t>
            </a:r>
            <a:r>
              <a:rPr lang="en-US" sz="2400" dirty="0" smtClean="0"/>
              <a:t>you will reuse this form. </a:t>
            </a:r>
          </a:p>
          <a:p>
            <a:pPr marL="342900" lvl="3" indent="-342900">
              <a:buFontTx/>
              <a:buChar char="•"/>
            </a:pPr>
            <a:r>
              <a:rPr lang="en-US" sz="2400" dirty="0" smtClean="0"/>
              <a:t>Project Resource file allows </a:t>
            </a:r>
            <a:r>
              <a:rPr lang="en-US" sz="2400" dirty="0"/>
              <a:t>you to use the same copy of the image in many forms, reducing the overall size of the project</a:t>
            </a:r>
            <a:r>
              <a:rPr lang="en-US" sz="2400" dirty="0" smtClean="0"/>
              <a:t>.</a:t>
            </a:r>
          </a:p>
          <a:p>
            <a:pPr marL="342900" lvl="3" indent="-342900">
              <a:buFontTx/>
              <a:buChar char="•"/>
            </a:pPr>
            <a:r>
              <a:rPr lang="en-US" sz="2400" dirty="0"/>
              <a:t>When you copy the form, the Resources folder is NOT copied. </a:t>
            </a:r>
          </a:p>
          <a:p>
            <a:pPr marL="342900" lvl="3" indent="-342900">
              <a:buFontTx/>
              <a:buChar char="•"/>
            </a:pPr>
            <a:endParaRPr lang="en-US" sz="2400" dirty="0"/>
          </a:p>
          <a:p>
            <a:endParaRPr lang="en-US" sz="2400" dirty="0" smtClean="0"/>
          </a:p>
          <a:p>
            <a:endParaRPr lang="en-US" dirty="0"/>
          </a:p>
          <a:p>
            <a:pPr lvl="1"/>
            <a:endParaRPr lang="en-US" sz="1600" dirty="0"/>
          </a:p>
        </p:txBody>
      </p:sp>
      <p:pic>
        <p:nvPicPr>
          <p:cNvPr id="5" name="Picture 4"/>
          <p:cNvPicPr>
            <a:picLocks noChangeAspect="1"/>
          </p:cNvPicPr>
          <p:nvPr/>
        </p:nvPicPr>
        <p:blipFill>
          <a:blip r:embed="rId2"/>
          <a:stretch>
            <a:fillRect/>
          </a:stretch>
        </p:blipFill>
        <p:spPr>
          <a:xfrm>
            <a:off x="4275992" y="2362200"/>
            <a:ext cx="4868008" cy="3256826"/>
          </a:xfrm>
          <a:prstGeom prst="rect">
            <a:avLst/>
          </a:prstGeom>
        </p:spPr>
      </p:pic>
    </p:spTree>
    <p:extLst>
      <p:ext uri="{BB962C8B-B14F-4D97-AF65-F5344CB8AC3E}">
        <p14:creationId xmlns:p14="http://schemas.microsoft.com/office/powerpoint/2010/main" val="40439634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Picture boxes &amp; animated gifs</a:t>
            </a:r>
            <a:endParaRPr lang="en-US" dirty="0"/>
          </a:p>
        </p:txBody>
      </p:sp>
      <p:sp>
        <p:nvSpPr>
          <p:cNvPr id="3" name="Text Placeholder 2"/>
          <p:cNvSpPr>
            <a:spLocks noGrp="1"/>
          </p:cNvSpPr>
          <p:nvPr>
            <p:ph type="body" sz="quarter" idx="10"/>
          </p:nvPr>
        </p:nvSpPr>
        <p:spPr>
          <a:xfrm>
            <a:off x="228600" y="2209800"/>
            <a:ext cx="5105400" cy="2895600"/>
          </a:xfrm>
        </p:spPr>
        <p:txBody>
          <a:bodyPr/>
          <a:lstStyle/>
          <a:p>
            <a:pPr marL="342900" lvl="2" indent="-342900"/>
            <a:r>
              <a:rPr lang="en-US" dirty="0"/>
              <a:t>You can use animated GIFs in picture boxes.  If you want to stop the animation, set  </a:t>
            </a:r>
            <a:r>
              <a:rPr lang="en-US" i="1" dirty="0"/>
              <a:t>Enabled</a:t>
            </a:r>
            <a:r>
              <a:rPr lang="en-US" dirty="0"/>
              <a:t>  to </a:t>
            </a:r>
            <a:r>
              <a:rPr lang="en-US" i="1" dirty="0" smtClean="0"/>
              <a:t>False</a:t>
            </a:r>
          </a:p>
          <a:p>
            <a:pPr marL="342900" lvl="2" indent="-342900"/>
            <a:r>
              <a:rPr lang="en-US" i="1" dirty="0" smtClean="0">
                <a:solidFill>
                  <a:srgbClr val="7030A0"/>
                </a:solidFill>
              </a:rPr>
              <a:t>Download a gif to your desktop, add it to the </a:t>
            </a:r>
            <a:r>
              <a:rPr lang="en-US" i="1" dirty="0" err="1" smtClean="0">
                <a:solidFill>
                  <a:srgbClr val="7030A0"/>
                </a:solidFill>
              </a:rPr>
              <a:t>PictureBox</a:t>
            </a:r>
            <a:r>
              <a:rPr lang="en-US" i="1" dirty="0" smtClean="0">
                <a:solidFill>
                  <a:srgbClr val="7030A0"/>
                </a:solidFill>
              </a:rPr>
              <a:t> and run the program to see it</a:t>
            </a:r>
          </a:p>
          <a:p>
            <a:pPr marL="342900" lvl="2" indent="-342900"/>
            <a:endParaRPr lang="en-US" i="1" dirty="0"/>
          </a:p>
          <a:p>
            <a:pPr marL="342900" lvl="2" indent="-342900"/>
            <a:endParaRPr lang="en-US" i="1" dirty="0"/>
          </a:p>
          <a:p>
            <a:pPr marL="342900" lvl="2" indent="-342900"/>
            <a:endParaRPr lang="en-US" dirty="0"/>
          </a:p>
          <a:p>
            <a:endParaRPr lang="en-US" dirty="0"/>
          </a:p>
        </p:txBody>
      </p:sp>
      <p:pic>
        <p:nvPicPr>
          <p:cNvPr id="2050" name="Picture 2" descr="http://i737.photobucket.com/albums/xx14/willow81/Animated-Fractal-GIF.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514600"/>
            <a:ext cx="3086100"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933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8610600" cy="990600"/>
          </a:xfrm>
        </p:spPr>
        <p:txBody>
          <a:bodyPr/>
          <a:lstStyle/>
          <a:p>
            <a:r>
              <a:rPr lang="en-US" dirty="0" smtClean="0"/>
              <a:t>Creating programs</a:t>
            </a:r>
            <a:endParaRPr lang="en-US" dirty="0"/>
          </a:p>
        </p:txBody>
      </p:sp>
      <p:sp>
        <p:nvSpPr>
          <p:cNvPr id="3" name="Text Placeholder 2"/>
          <p:cNvSpPr>
            <a:spLocks noGrp="1"/>
          </p:cNvSpPr>
          <p:nvPr>
            <p:ph type="body" sz="quarter" idx="10"/>
          </p:nvPr>
        </p:nvSpPr>
        <p:spPr>
          <a:xfrm>
            <a:off x="228600" y="2286000"/>
            <a:ext cx="5486400" cy="4343400"/>
          </a:xfrm>
        </p:spPr>
        <p:txBody>
          <a:bodyPr/>
          <a:lstStyle/>
          <a:p>
            <a:pPr lvl="1"/>
            <a:r>
              <a:rPr lang="en-US" dirty="0" smtClean="0"/>
              <a:t>Use an algorithm/pseudocode in the design phase, then convert into programming language</a:t>
            </a:r>
          </a:p>
          <a:p>
            <a:pPr lvl="2"/>
            <a:r>
              <a:rPr lang="en-US" dirty="0" smtClean="0"/>
              <a:t>Computers cannot understand these statements, only 0’s and 1’s.</a:t>
            </a:r>
          </a:p>
          <a:p>
            <a:pPr lvl="2"/>
            <a:r>
              <a:rPr lang="en-US" dirty="0" smtClean="0"/>
              <a:t>The compiler converts the programming language statements into machine language</a:t>
            </a:r>
          </a:p>
          <a:p>
            <a:pPr lvl="1"/>
            <a:endParaRPr lang="en-US" dirty="0" smtClean="0"/>
          </a:p>
          <a:p>
            <a:pPr lvl="2"/>
            <a:endParaRPr lang="en-US" dirty="0"/>
          </a:p>
          <a:p>
            <a:pPr marL="0" indent="0">
              <a:buNone/>
            </a:pPr>
            <a:endParaRPr lang="en-US" sz="2800" dirty="0"/>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553" y="2438400"/>
            <a:ext cx="3298031" cy="2971800"/>
          </a:xfrm>
          <a:prstGeom prst="rect">
            <a:avLst/>
          </a:prstGeom>
        </p:spPr>
      </p:pic>
    </p:spTree>
    <p:extLst>
      <p:ext uri="{BB962C8B-B14F-4D97-AF65-F5344CB8AC3E}">
        <p14:creationId xmlns:p14="http://schemas.microsoft.com/office/powerpoint/2010/main" val="3688060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assignments</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Checkpoints 2.29-2.37 on page </a:t>
            </a:r>
            <a:r>
              <a:rPr lang="en-US" dirty="0" smtClean="0">
                <a:solidFill>
                  <a:srgbClr val="FF0000"/>
                </a:solidFill>
              </a:rPr>
              <a:t>91</a:t>
            </a:r>
          </a:p>
          <a:p>
            <a:pPr lvl="1"/>
            <a:r>
              <a:rPr lang="en-US" dirty="0" smtClean="0">
                <a:solidFill>
                  <a:srgbClr val="FF0000"/>
                </a:solidFill>
              </a:rPr>
              <a:t>Complete on your own</a:t>
            </a:r>
            <a:endParaRPr lang="en-US" dirty="0" smtClean="0">
              <a:solidFill>
                <a:srgbClr val="FF0000"/>
              </a:solidFill>
            </a:endParaRPr>
          </a:p>
          <a:p>
            <a:r>
              <a:rPr lang="en-US" dirty="0" smtClean="0">
                <a:solidFill>
                  <a:srgbClr val="FF0000"/>
                </a:solidFill>
              </a:rPr>
              <a:t>Unit 2  - Worksheet (in assignments</a:t>
            </a:r>
            <a:r>
              <a:rPr lang="en-US" dirty="0" smtClean="0">
                <a:solidFill>
                  <a:srgbClr val="FF0000"/>
                </a:solidFill>
              </a:rPr>
              <a:t>)</a:t>
            </a:r>
          </a:p>
          <a:p>
            <a:pPr lvl="1"/>
            <a:r>
              <a:rPr lang="en-US" dirty="0" smtClean="0">
                <a:solidFill>
                  <a:srgbClr val="FF0000"/>
                </a:solidFill>
              </a:rPr>
              <a:t>Complete on your own</a:t>
            </a:r>
          </a:p>
          <a:p>
            <a:pPr marL="342900" lvl="2" indent="-342900"/>
            <a:r>
              <a:rPr lang="en-US" sz="3200" i="1" dirty="0">
                <a:solidFill>
                  <a:srgbClr val="FF0000"/>
                </a:solidFill>
              </a:rPr>
              <a:t>Assignment: checkpoints 2.38-2.44 on page 104</a:t>
            </a:r>
          </a:p>
          <a:p>
            <a:pPr marL="800100" lvl="3" indent="-342900"/>
            <a:r>
              <a:rPr lang="en-US" sz="2800" i="1" dirty="0">
                <a:solidFill>
                  <a:srgbClr val="FF0000"/>
                </a:solidFill>
              </a:rPr>
              <a:t>Complete on your own</a:t>
            </a:r>
          </a:p>
          <a:p>
            <a:endParaRPr lang="en-US" dirty="0">
              <a:solidFill>
                <a:srgbClr val="FF0000"/>
              </a:solidFill>
            </a:endParaRPr>
          </a:p>
        </p:txBody>
      </p:sp>
    </p:spTree>
    <p:extLst>
      <p:ext uri="{BB962C8B-B14F-4D97-AF65-F5344CB8AC3E}">
        <p14:creationId xmlns:p14="http://schemas.microsoft.com/office/powerpoint/2010/main" val="38460010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Buttons</a:t>
            </a:r>
            <a:endParaRPr lang="en-US" dirty="0"/>
          </a:p>
        </p:txBody>
      </p:sp>
      <p:sp>
        <p:nvSpPr>
          <p:cNvPr id="3" name="Text Placeholder 2"/>
          <p:cNvSpPr>
            <a:spLocks noGrp="1"/>
          </p:cNvSpPr>
          <p:nvPr>
            <p:ph type="body" sz="quarter" idx="10"/>
          </p:nvPr>
        </p:nvSpPr>
        <p:spPr>
          <a:xfrm>
            <a:off x="228600" y="2209800"/>
            <a:ext cx="6019800" cy="4419600"/>
          </a:xfrm>
        </p:spPr>
        <p:txBody>
          <a:bodyPr/>
          <a:lstStyle/>
          <a:p>
            <a:r>
              <a:rPr lang="en-US" sz="2200" dirty="0"/>
              <a:t>Buttons allow users to designate when program actions should take place</a:t>
            </a:r>
          </a:p>
          <a:p>
            <a:r>
              <a:rPr lang="en-US" sz="2000" u="sng" dirty="0" smtClean="0"/>
              <a:t>Properties</a:t>
            </a:r>
            <a:r>
              <a:rPr lang="en-US" sz="2000" u="sng" dirty="0"/>
              <a:t>:</a:t>
            </a:r>
            <a:endParaRPr lang="en-US" sz="2000" dirty="0"/>
          </a:p>
          <a:p>
            <a:pPr lvl="1"/>
            <a:r>
              <a:rPr lang="en-US" sz="1800" i="1" dirty="0"/>
              <a:t>Name</a:t>
            </a:r>
            <a:r>
              <a:rPr lang="en-US" sz="1800" dirty="0"/>
              <a:t>  - use </a:t>
            </a:r>
            <a:r>
              <a:rPr lang="en-US" sz="1800" b="1" dirty="0" err="1"/>
              <a:t>btn</a:t>
            </a:r>
            <a:r>
              <a:rPr lang="en-US" sz="1800" dirty="0"/>
              <a:t> prefix (buttons must always be renamed)</a:t>
            </a:r>
          </a:p>
          <a:p>
            <a:pPr lvl="1"/>
            <a:r>
              <a:rPr lang="en-US" sz="1800" i="1" dirty="0"/>
              <a:t>Text - </a:t>
            </a:r>
            <a:r>
              <a:rPr lang="en-US" sz="1800" dirty="0"/>
              <a:t> change the words that appear on the button</a:t>
            </a:r>
          </a:p>
          <a:p>
            <a:pPr lvl="1"/>
            <a:r>
              <a:rPr lang="en-US" sz="1800" i="1" dirty="0" err="1"/>
              <a:t>TextImageRelation</a:t>
            </a:r>
            <a:r>
              <a:rPr lang="en-US" sz="1800" i="1" dirty="0"/>
              <a:t> – </a:t>
            </a:r>
            <a:r>
              <a:rPr lang="en-US" sz="1800" dirty="0"/>
              <a:t>How the image and text of a button are </a:t>
            </a:r>
            <a:r>
              <a:rPr lang="en-US" sz="1800" dirty="0" smtClean="0"/>
              <a:t>positioned</a:t>
            </a:r>
            <a:endParaRPr lang="en-US" sz="1800" dirty="0"/>
          </a:p>
          <a:p>
            <a:r>
              <a:rPr lang="en-US" sz="2000" dirty="0" smtClean="0"/>
              <a:t>Commonly </a:t>
            </a:r>
            <a:r>
              <a:rPr lang="en-US" sz="2000" dirty="0"/>
              <a:t>modified properties:</a:t>
            </a:r>
            <a:br>
              <a:rPr lang="en-US" sz="2000" dirty="0"/>
            </a:br>
            <a:r>
              <a:rPr lang="en-US" sz="2000" dirty="0" smtClean="0"/>
              <a:t>location, size, font, </a:t>
            </a:r>
            <a:r>
              <a:rPr lang="en-US" sz="2000" dirty="0" err="1" smtClean="0"/>
              <a:t>forecolor</a:t>
            </a:r>
            <a:r>
              <a:rPr lang="en-US" sz="2000" dirty="0" smtClean="0"/>
              <a:t>, </a:t>
            </a:r>
            <a:r>
              <a:rPr lang="en-US" sz="2000" dirty="0" err="1" smtClean="0"/>
              <a:t>backcolor</a:t>
            </a:r>
            <a:r>
              <a:rPr lang="en-US" sz="2000" dirty="0" smtClean="0"/>
              <a:t>, image, </a:t>
            </a:r>
            <a:r>
              <a:rPr lang="en-US" sz="2000" dirty="0" err="1" smtClean="0"/>
              <a:t>imagealign</a:t>
            </a:r>
            <a:r>
              <a:rPr lang="en-US" sz="2000" dirty="0" smtClean="0"/>
              <a:t>, </a:t>
            </a:r>
            <a:r>
              <a:rPr lang="en-US" sz="2000" dirty="0" err="1" smtClean="0"/>
              <a:t>textalign</a:t>
            </a:r>
            <a:endParaRPr lang="en-US" sz="2000" dirty="0" smtClean="0"/>
          </a:p>
          <a:p>
            <a:pPr marL="0" indent="0">
              <a:buNone/>
            </a:pPr>
            <a:endParaRPr lang="en-US" sz="1800" dirty="0"/>
          </a:p>
        </p:txBody>
      </p:sp>
      <p:pic>
        <p:nvPicPr>
          <p:cNvPr id="4" name="Picture 3"/>
          <p:cNvPicPr>
            <a:picLocks noChangeAspect="1"/>
          </p:cNvPicPr>
          <p:nvPr/>
        </p:nvPicPr>
        <p:blipFill>
          <a:blip r:embed="rId3"/>
          <a:stretch>
            <a:fillRect/>
          </a:stretch>
        </p:blipFill>
        <p:spPr>
          <a:xfrm>
            <a:off x="6400800" y="2362200"/>
            <a:ext cx="952500" cy="476250"/>
          </a:xfrm>
          <a:prstGeom prst="rect">
            <a:avLst/>
          </a:prstGeom>
        </p:spPr>
      </p:pic>
      <p:sp>
        <p:nvSpPr>
          <p:cNvPr id="5" name="TextBox 4"/>
          <p:cNvSpPr txBox="1"/>
          <p:nvPr/>
        </p:nvSpPr>
        <p:spPr>
          <a:xfrm>
            <a:off x="6248400" y="3200400"/>
            <a:ext cx="2590800" cy="2585323"/>
          </a:xfrm>
          <a:prstGeom prst="rect">
            <a:avLst/>
          </a:prstGeom>
          <a:noFill/>
        </p:spPr>
        <p:txBody>
          <a:bodyPr wrap="square" rtlCol="0">
            <a:spAutoFit/>
          </a:bodyPr>
          <a:lstStyle/>
          <a:p>
            <a:r>
              <a:rPr lang="en-US" dirty="0" smtClean="0">
                <a:solidFill>
                  <a:srgbClr val="7030A0"/>
                </a:solidFill>
              </a:rPr>
              <a:t>1.Add </a:t>
            </a:r>
            <a:r>
              <a:rPr lang="en-US" dirty="0">
                <a:solidFill>
                  <a:srgbClr val="7030A0"/>
                </a:solidFill>
              </a:rPr>
              <a:t>a button to the form </a:t>
            </a:r>
          </a:p>
          <a:p>
            <a:r>
              <a:rPr lang="en-US" dirty="0" smtClean="0">
                <a:solidFill>
                  <a:srgbClr val="7030A0"/>
                </a:solidFill>
              </a:rPr>
              <a:t>2.Size </a:t>
            </a:r>
            <a:r>
              <a:rPr lang="en-US" dirty="0">
                <a:solidFill>
                  <a:srgbClr val="7030A0"/>
                </a:solidFill>
              </a:rPr>
              <a:t>and position as </a:t>
            </a:r>
            <a:r>
              <a:rPr lang="en-US" dirty="0" smtClean="0">
                <a:solidFill>
                  <a:srgbClr val="7030A0"/>
                </a:solidFill>
              </a:rPr>
              <a:t>necessary</a:t>
            </a:r>
          </a:p>
          <a:p>
            <a:r>
              <a:rPr lang="en-US" dirty="0" smtClean="0">
                <a:solidFill>
                  <a:srgbClr val="7030A0"/>
                </a:solidFill>
              </a:rPr>
              <a:t>3.Add an image to the button</a:t>
            </a:r>
          </a:p>
          <a:p>
            <a:r>
              <a:rPr lang="en-US" dirty="0" smtClean="0">
                <a:solidFill>
                  <a:srgbClr val="7030A0"/>
                </a:solidFill>
              </a:rPr>
              <a:t>4.Change </a:t>
            </a:r>
            <a:r>
              <a:rPr lang="en-US" dirty="0" err="1" smtClean="0">
                <a:solidFill>
                  <a:srgbClr val="7030A0"/>
                </a:solidFill>
              </a:rPr>
              <a:t>TextImageRelation</a:t>
            </a:r>
            <a:r>
              <a:rPr lang="en-US" dirty="0" smtClean="0">
                <a:solidFill>
                  <a:srgbClr val="7030A0"/>
                </a:solidFill>
              </a:rPr>
              <a:t> to see what happens</a:t>
            </a:r>
            <a:endParaRPr lang="en-US" dirty="0">
              <a:solidFill>
                <a:srgbClr val="7030A0"/>
              </a:solidFill>
            </a:endParaRPr>
          </a:p>
        </p:txBody>
      </p:sp>
    </p:spTree>
    <p:extLst>
      <p:ext uri="{BB962C8B-B14F-4D97-AF65-F5344CB8AC3E}">
        <p14:creationId xmlns:p14="http://schemas.microsoft.com/office/powerpoint/2010/main" val="9806073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window</a:t>
            </a:r>
            <a:endParaRPr lang="en-US" dirty="0"/>
          </a:p>
        </p:txBody>
      </p:sp>
      <p:sp>
        <p:nvSpPr>
          <p:cNvPr id="3" name="Text Placeholder 2"/>
          <p:cNvSpPr>
            <a:spLocks noGrp="1"/>
          </p:cNvSpPr>
          <p:nvPr>
            <p:ph type="body" sz="quarter" idx="10"/>
          </p:nvPr>
        </p:nvSpPr>
        <p:spPr>
          <a:xfrm>
            <a:off x="228600" y="2209800"/>
            <a:ext cx="5867400" cy="4419600"/>
          </a:xfrm>
        </p:spPr>
        <p:txBody>
          <a:bodyPr/>
          <a:lstStyle/>
          <a:p>
            <a:pPr lvl="1"/>
            <a:r>
              <a:rPr lang="en-US" sz="2400" dirty="0" smtClean="0"/>
              <a:t>As you know, everything </a:t>
            </a:r>
            <a:r>
              <a:rPr lang="en-US" sz="2400" dirty="0"/>
              <a:t>you create using C# generates code. </a:t>
            </a:r>
          </a:p>
          <a:p>
            <a:pPr lvl="1"/>
            <a:r>
              <a:rPr lang="en-US" sz="2400" dirty="0"/>
              <a:t>A lot of code is generated automatically by C#</a:t>
            </a:r>
          </a:p>
          <a:p>
            <a:pPr lvl="2"/>
            <a:r>
              <a:rPr lang="en-US" sz="2000" dirty="0"/>
              <a:t>Code to create a form</a:t>
            </a:r>
          </a:p>
          <a:p>
            <a:pPr lvl="2"/>
            <a:r>
              <a:rPr lang="en-US" sz="2000" dirty="0"/>
              <a:t>Code for every object placed on the form</a:t>
            </a:r>
          </a:p>
          <a:p>
            <a:pPr lvl="2"/>
            <a:r>
              <a:rPr lang="en-US" sz="2000" dirty="0"/>
              <a:t>Hidden in the </a:t>
            </a:r>
            <a:r>
              <a:rPr lang="en-US" sz="2000" i="1" dirty="0" err="1"/>
              <a:t>Designer.cs</a:t>
            </a:r>
            <a:r>
              <a:rPr lang="en-US" sz="2000" dirty="0"/>
              <a:t> file for the form.</a:t>
            </a:r>
          </a:p>
          <a:p>
            <a:pPr lvl="1"/>
            <a:r>
              <a:rPr lang="en-US" sz="2400" dirty="0"/>
              <a:t>Other code is entered by the </a:t>
            </a:r>
            <a:r>
              <a:rPr lang="en-US" sz="2400" dirty="0" smtClean="0"/>
              <a:t>programmer.  Now we will generate some code.</a:t>
            </a:r>
            <a:endParaRPr lang="en-US" sz="2400" dirty="0"/>
          </a:p>
        </p:txBody>
      </p:sp>
      <p:pic>
        <p:nvPicPr>
          <p:cNvPr id="4" name="Picture 3"/>
          <p:cNvPicPr>
            <a:picLocks noChangeAspect="1"/>
          </p:cNvPicPr>
          <p:nvPr/>
        </p:nvPicPr>
        <p:blipFill>
          <a:blip r:embed="rId2"/>
          <a:stretch>
            <a:fillRect/>
          </a:stretch>
        </p:blipFill>
        <p:spPr>
          <a:xfrm>
            <a:off x="6172200" y="2514600"/>
            <a:ext cx="2895600" cy="2876550"/>
          </a:xfrm>
          <a:prstGeom prst="rect">
            <a:avLst/>
          </a:prstGeom>
        </p:spPr>
      </p:pic>
      <p:cxnSp>
        <p:nvCxnSpPr>
          <p:cNvPr id="6" name="Straight Arrow Connector 5"/>
          <p:cNvCxnSpPr/>
          <p:nvPr/>
        </p:nvCxnSpPr>
        <p:spPr>
          <a:xfrm flipV="1">
            <a:off x="4038600" y="4343400"/>
            <a:ext cx="3200400" cy="53340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7522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window</a:t>
            </a:r>
            <a:endParaRPr lang="en-US" dirty="0"/>
          </a:p>
        </p:txBody>
      </p:sp>
      <p:sp>
        <p:nvSpPr>
          <p:cNvPr id="3" name="Text Placeholder 2"/>
          <p:cNvSpPr>
            <a:spLocks noGrp="1"/>
          </p:cNvSpPr>
          <p:nvPr>
            <p:ph type="body" sz="quarter" idx="10"/>
          </p:nvPr>
        </p:nvSpPr>
        <p:spPr>
          <a:xfrm>
            <a:off x="228600" y="2209800"/>
            <a:ext cx="4800600" cy="4419600"/>
          </a:xfrm>
        </p:spPr>
        <p:txBody>
          <a:bodyPr/>
          <a:lstStyle/>
          <a:p>
            <a:pPr lvl="1"/>
            <a:r>
              <a:rPr lang="en-US" sz="2400" dirty="0" smtClean="0"/>
              <a:t>To </a:t>
            </a:r>
            <a:r>
              <a:rPr lang="en-US" sz="2400" dirty="0"/>
              <a:t>view the programmer code for a form, double-click on any object on the form or on the form itself.  </a:t>
            </a:r>
          </a:p>
          <a:p>
            <a:pPr lvl="2"/>
            <a:r>
              <a:rPr lang="en-US" sz="2000" dirty="0"/>
              <a:t>Be sure to name your object before generating code for it or the event procedure name will be incorrect. It </a:t>
            </a:r>
            <a:r>
              <a:rPr lang="en-US" sz="2000" b="1" dirty="0"/>
              <a:t>will not</a:t>
            </a:r>
            <a:r>
              <a:rPr lang="en-US" sz="2000" dirty="0"/>
              <a:t> be updated if you name the object later. If need be, replace the procedure name manually</a:t>
            </a:r>
            <a:r>
              <a:rPr lang="en-US" sz="2000" dirty="0" smtClean="0"/>
              <a:t>.</a:t>
            </a:r>
          </a:p>
          <a:p>
            <a:pPr lvl="1"/>
            <a:r>
              <a:rPr lang="en-US" sz="2000" dirty="0" smtClean="0"/>
              <a:t>Double Click creates an event handler</a:t>
            </a:r>
            <a:endParaRPr lang="en-US" sz="2000" dirty="0"/>
          </a:p>
          <a:p>
            <a:pPr marL="0" indent="0">
              <a:buNone/>
            </a:pPr>
            <a:endParaRPr lang="en-US" dirty="0"/>
          </a:p>
        </p:txBody>
      </p:sp>
      <p:pic>
        <p:nvPicPr>
          <p:cNvPr id="4" name="Picture 3"/>
          <p:cNvPicPr>
            <a:picLocks noChangeAspect="1"/>
          </p:cNvPicPr>
          <p:nvPr/>
        </p:nvPicPr>
        <p:blipFill>
          <a:blip r:embed="rId2"/>
          <a:stretch>
            <a:fillRect/>
          </a:stretch>
        </p:blipFill>
        <p:spPr>
          <a:xfrm>
            <a:off x="5215661" y="4567629"/>
            <a:ext cx="3891046" cy="2152651"/>
          </a:xfrm>
          <a:prstGeom prst="rect">
            <a:avLst/>
          </a:prstGeom>
        </p:spPr>
      </p:pic>
      <p:pic>
        <p:nvPicPr>
          <p:cNvPr id="5" name="Picture 4"/>
          <p:cNvPicPr>
            <a:picLocks noChangeAspect="1"/>
          </p:cNvPicPr>
          <p:nvPr/>
        </p:nvPicPr>
        <p:blipFill>
          <a:blip r:embed="rId3"/>
          <a:stretch>
            <a:fillRect/>
          </a:stretch>
        </p:blipFill>
        <p:spPr>
          <a:xfrm>
            <a:off x="5215661" y="1905000"/>
            <a:ext cx="3891045" cy="1762125"/>
          </a:xfrm>
          <a:prstGeom prst="rect">
            <a:avLst/>
          </a:prstGeom>
        </p:spPr>
      </p:pic>
      <p:cxnSp>
        <p:nvCxnSpPr>
          <p:cNvPr id="7" name="Straight Arrow Connector 6"/>
          <p:cNvCxnSpPr/>
          <p:nvPr/>
        </p:nvCxnSpPr>
        <p:spPr>
          <a:xfrm>
            <a:off x="3810000" y="2971800"/>
            <a:ext cx="2819400" cy="2895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64148" y="4244458"/>
            <a:ext cx="3246452" cy="369332"/>
          </a:xfrm>
          <a:prstGeom prst="rect">
            <a:avLst/>
          </a:prstGeom>
          <a:noFill/>
        </p:spPr>
        <p:txBody>
          <a:bodyPr wrap="square" rtlCol="0">
            <a:spAutoFit/>
          </a:bodyPr>
          <a:lstStyle/>
          <a:p>
            <a:r>
              <a:rPr lang="en-US" dirty="0" smtClean="0">
                <a:solidFill>
                  <a:srgbClr val="FF0000"/>
                </a:solidFill>
              </a:rPr>
              <a:t>Creates this event handler</a:t>
            </a:r>
            <a:endParaRPr lang="en-US" dirty="0">
              <a:solidFill>
                <a:srgbClr val="FF0000"/>
              </a:solidFill>
            </a:endParaRPr>
          </a:p>
        </p:txBody>
      </p:sp>
    </p:spTree>
    <p:extLst>
      <p:ext uri="{BB962C8B-B14F-4D97-AF65-F5344CB8AC3E}">
        <p14:creationId xmlns:p14="http://schemas.microsoft.com/office/powerpoint/2010/main" val="7570779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Window</a:t>
            </a:r>
            <a:endParaRPr lang="en-US" dirty="0"/>
          </a:p>
        </p:txBody>
      </p:sp>
      <p:sp>
        <p:nvSpPr>
          <p:cNvPr id="3" name="Text Placeholder 2"/>
          <p:cNvSpPr>
            <a:spLocks noGrp="1"/>
          </p:cNvSpPr>
          <p:nvPr>
            <p:ph type="body" sz="quarter" idx="10"/>
          </p:nvPr>
        </p:nvSpPr>
        <p:spPr>
          <a:xfrm>
            <a:off x="228600" y="2209800"/>
            <a:ext cx="5334000" cy="4419600"/>
          </a:xfrm>
        </p:spPr>
        <p:txBody>
          <a:bodyPr/>
          <a:lstStyle/>
          <a:p>
            <a:pPr marL="0" indent="-400050"/>
            <a:r>
              <a:rPr lang="en-US" sz="2200" dirty="0"/>
              <a:t>The event handler most applicable to the object you double-clicked will be shown.  The code template consists of the </a:t>
            </a:r>
            <a:r>
              <a:rPr lang="en-US" sz="2200" b="1" dirty="0"/>
              <a:t>private void</a:t>
            </a:r>
            <a:r>
              <a:rPr lang="en-US" sz="2200" dirty="0"/>
              <a:t> procedure header line and beginning and end curly brackets { }.</a:t>
            </a:r>
          </a:p>
          <a:p>
            <a:r>
              <a:rPr lang="en-US" sz="2200" dirty="0"/>
              <a:t>{curly brackets} are used in many programming languages to designate the beginning and end of a </a:t>
            </a:r>
            <a:r>
              <a:rPr lang="en-US" sz="2200" i="1" dirty="0"/>
              <a:t>block</a:t>
            </a:r>
            <a:r>
              <a:rPr lang="en-US" sz="2200" dirty="0"/>
              <a:t> of code (code that belongs together—is related</a:t>
            </a:r>
            <a:r>
              <a:rPr lang="en-US" sz="2200" dirty="0" smtClean="0"/>
              <a:t>).</a:t>
            </a:r>
          </a:p>
          <a:p>
            <a:r>
              <a:rPr lang="en-US" sz="2200" dirty="0"/>
              <a:t>Alternatively, you can click the View Code button </a:t>
            </a:r>
            <a:r>
              <a:rPr lang="en-US" sz="2200" dirty="0" smtClean="0"/>
              <a:t>&lt;&gt; in the solution explorer</a:t>
            </a:r>
          </a:p>
        </p:txBody>
      </p:sp>
      <p:pic>
        <p:nvPicPr>
          <p:cNvPr id="4" name="Picture 3"/>
          <p:cNvPicPr>
            <a:picLocks noChangeAspect="1"/>
          </p:cNvPicPr>
          <p:nvPr/>
        </p:nvPicPr>
        <p:blipFill>
          <a:blip r:embed="rId2"/>
          <a:stretch>
            <a:fillRect/>
          </a:stretch>
        </p:blipFill>
        <p:spPr>
          <a:xfrm>
            <a:off x="5547919" y="2209801"/>
            <a:ext cx="3419475" cy="2971800"/>
          </a:xfrm>
          <a:prstGeom prst="rect">
            <a:avLst/>
          </a:prstGeom>
        </p:spPr>
      </p:pic>
      <p:cxnSp>
        <p:nvCxnSpPr>
          <p:cNvPr id="7" name="Straight Arrow Connector 6"/>
          <p:cNvCxnSpPr/>
          <p:nvPr/>
        </p:nvCxnSpPr>
        <p:spPr>
          <a:xfrm flipV="1">
            <a:off x="2438400" y="2667000"/>
            <a:ext cx="4953000" cy="3505200"/>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5257800" y="5738812"/>
            <a:ext cx="3886200" cy="866775"/>
          </a:xfrm>
          <a:prstGeom prst="rect">
            <a:avLst/>
          </a:prstGeom>
        </p:spPr>
      </p:pic>
      <p:cxnSp>
        <p:nvCxnSpPr>
          <p:cNvPr id="10" name="Straight Arrow Connector 9"/>
          <p:cNvCxnSpPr/>
          <p:nvPr/>
        </p:nvCxnSpPr>
        <p:spPr>
          <a:xfrm>
            <a:off x="2209800" y="3657600"/>
            <a:ext cx="3505200" cy="2057400"/>
          </a:xfrm>
          <a:prstGeom prst="straightConnector1">
            <a:avLst/>
          </a:prstGeom>
          <a:ln w="57150">
            <a:solidFill>
              <a:srgbClr val="8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5895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Window</a:t>
            </a:r>
            <a:endParaRPr lang="en-US" dirty="0"/>
          </a:p>
        </p:txBody>
      </p:sp>
      <p:sp>
        <p:nvSpPr>
          <p:cNvPr id="3" name="Text Placeholder 2"/>
          <p:cNvSpPr>
            <a:spLocks noGrp="1"/>
          </p:cNvSpPr>
          <p:nvPr>
            <p:ph type="body" sz="quarter" idx="10"/>
          </p:nvPr>
        </p:nvSpPr>
        <p:spPr>
          <a:xfrm>
            <a:off x="228600" y="2209800"/>
            <a:ext cx="3886200" cy="4419600"/>
          </a:xfrm>
        </p:spPr>
        <p:txBody>
          <a:bodyPr/>
          <a:lstStyle/>
          <a:p>
            <a:r>
              <a:rPr lang="en-US" sz="2000" dirty="0" smtClean="0"/>
              <a:t>Code </a:t>
            </a:r>
            <a:r>
              <a:rPr lang="en-US" sz="2000" dirty="0"/>
              <a:t>Features</a:t>
            </a:r>
          </a:p>
          <a:p>
            <a:pPr lvl="1"/>
            <a:r>
              <a:rPr lang="en-US" sz="2000" dirty="0"/>
              <a:t>Works a lot like a word processor</a:t>
            </a:r>
          </a:p>
          <a:p>
            <a:pPr lvl="2"/>
            <a:r>
              <a:rPr lang="en-US" sz="2000" dirty="0"/>
              <a:t>Cut, copy and paste</a:t>
            </a:r>
          </a:p>
          <a:p>
            <a:pPr lvl="2"/>
            <a:r>
              <a:rPr lang="en-US" sz="2000" dirty="0"/>
              <a:t>Drag to move or copy (Ctrl-drag)</a:t>
            </a:r>
          </a:p>
          <a:p>
            <a:pPr lvl="1"/>
            <a:r>
              <a:rPr lang="en-US" sz="2000" dirty="0"/>
              <a:t>Color coding to make code more readable</a:t>
            </a:r>
          </a:p>
          <a:p>
            <a:pPr lvl="2"/>
            <a:r>
              <a:rPr lang="en-US" sz="2000" dirty="0"/>
              <a:t>Reserved words in </a:t>
            </a:r>
            <a:r>
              <a:rPr lang="en-US" sz="2000" dirty="0">
                <a:solidFill>
                  <a:srgbClr val="0070C0"/>
                </a:solidFill>
              </a:rPr>
              <a:t>blue</a:t>
            </a:r>
          </a:p>
          <a:p>
            <a:pPr lvl="2"/>
            <a:r>
              <a:rPr lang="en-US" sz="2000" dirty="0"/>
              <a:t>Comments in </a:t>
            </a:r>
            <a:r>
              <a:rPr lang="en-US" sz="2000" dirty="0">
                <a:solidFill>
                  <a:srgbClr val="00B050"/>
                </a:solidFill>
              </a:rPr>
              <a:t>green</a:t>
            </a:r>
          </a:p>
          <a:p>
            <a:pPr lvl="2"/>
            <a:r>
              <a:rPr lang="en-US" sz="2000" dirty="0"/>
              <a:t>Built-in classes in </a:t>
            </a:r>
            <a:r>
              <a:rPr lang="en-US" sz="2000" dirty="0">
                <a:solidFill>
                  <a:srgbClr val="00B0F0"/>
                </a:solidFill>
              </a:rPr>
              <a:t>teal</a:t>
            </a:r>
          </a:p>
          <a:p>
            <a:endParaRPr lang="en-US" sz="2000" dirty="0"/>
          </a:p>
        </p:txBody>
      </p:sp>
      <p:pic>
        <p:nvPicPr>
          <p:cNvPr id="5" name="Picture 4"/>
          <p:cNvPicPr>
            <a:picLocks noChangeAspect="1"/>
          </p:cNvPicPr>
          <p:nvPr/>
        </p:nvPicPr>
        <p:blipFill>
          <a:blip r:embed="rId2"/>
          <a:stretch>
            <a:fillRect/>
          </a:stretch>
        </p:blipFill>
        <p:spPr>
          <a:xfrm>
            <a:off x="4178400" y="2426516"/>
            <a:ext cx="4863999" cy="2831284"/>
          </a:xfrm>
          <a:prstGeom prst="rect">
            <a:avLst/>
          </a:prstGeom>
        </p:spPr>
      </p:pic>
    </p:spTree>
    <p:extLst>
      <p:ext uri="{BB962C8B-B14F-4D97-AF65-F5344CB8AC3E}">
        <p14:creationId xmlns:p14="http://schemas.microsoft.com/office/powerpoint/2010/main" val="20501974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window</a:t>
            </a:r>
            <a:endParaRPr lang="en-US" dirty="0"/>
          </a:p>
        </p:txBody>
      </p:sp>
      <p:sp>
        <p:nvSpPr>
          <p:cNvPr id="3" name="Text Placeholder 2"/>
          <p:cNvSpPr>
            <a:spLocks noGrp="1"/>
          </p:cNvSpPr>
          <p:nvPr>
            <p:ph type="body" sz="quarter" idx="10"/>
          </p:nvPr>
        </p:nvSpPr>
        <p:spPr>
          <a:xfrm>
            <a:off x="228600" y="2209800"/>
            <a:ext cx="5715000" cy="4419600"/>
          </a:xfrm>
        </p:spPr>
        <p:txBody>
          <a:bodyPr/>
          <a:lstStyle/>
          <a:p>
            <a:r>
              <a:rPr lang="en-US" sz="1800" dirty="0"/>
              <a:t>Auto-indent</a:t>
            </a:r>
          </a:p>
          <a:p>
            <a:pPr lvl="1"/>
            <a:r>
              <a:rPr lang="en-US" sz="1600" dirty="0"/>
              <a:t>C# uses the indentation of the previous line to set the indentation of a new line</a:t>
            </a:r>
          </a:p>
          <a:p>
            <a:pPr lvl="1"/>
            <a:r>
              <a:rPr lang="en-US" sz="1600" dirty="0"/>
              <a:t>Press Tab to indent further, backspace to move to the previous indent</a:t>
            </a:r>
          </a:p>
          <a:p>
            <a:r>
              <a:rPr lang="en-US" sz="1800" dirty="0"/>
              <a:t>Auto-Curly Brackets Indent</a:t>
            </a:r>
          </a:p>
          <a:p>
            <a:pPr lvl="1"/>
            <a:r>
              <a:rPr lang="en-US" sz="1600" dirty="0"/>
              <a:t>C# will automatically align the beginning and end curly brackets of a block </a:t>
            </a:r>
            <a:r>
              <a:rPr lang="en-US" sz="1600" b="1" dirty="0"/>
              <a:t>after you type the end curly bracket.</a:t>
            </a:r>
            <a:endParaRPr lang="en-US" sz="1600" dirty="0"/>
          </a:p>
          <a:p>
            <a:pPr lvl="1"/>
            <a:r>
              <a:rPr lang="en-US" sz="1600" dirty="0"/>
              <a:t>Tip: As soon as you type an open curly bracket, immediately go to the next line and type the close curly bracket. Then, type the appropriate code on the lines between them.</a:t>
            </a:r>
          </a:p>
          <a:p>
            <a:pPr lvl="1"/>
            <a:r>
              <a:rPr lang="en-US" sz="1600" dirty="0"/>
              <a:t>Adjust where curly brackets appear: </a:t>
            </a:r>
            <a:r>
              <a:rPr lang="en-US" sz="1600" dirty="0" err="1"/>
              <a:t>Tools</a:t>
            </a:r>
            <a:r>
              <a:rPr lang="en-US" sz="1600" dirty="0" err="1">
                <a:sym typeface="Marlett" pitchFamily="2" charset="2"/>
              </a:rPr>
              <a:t></a:t>
            </a:r>
            <a:r>
              <a:rPr lang="en-US" sz="1600" dirty="0" err="1"/>
              <a:t>Options</a:t>
            </a:r>
            <a:r>
              <a:rPr lang="en-US" sz="1600" dirty="0" err="1">
                <a:sym typeface="Marlett" pitchFamily="2" charset="2"/>
              </a:rPr>
              <a:t></a:t>
            </a:r>
            <a:r>
              <a:rPr lang="en-US" sz="1600" dirty="0" err="1"/>
              <a:t>Text</a:t>
            </a:r>
            <a:r>
              <a:rPr lang="en-US" sz="1600" dirty="0"/>
              <a:t> </a:t>
            </a:r>
            <a:r>
              <a:rPr lang="en-US" sz="1600" dirty="0" err="1"/>
              <a:t>Editor</a:t>
            </a:r>
            <a:r>
              <a:rPr lang="en-US" sz="1600" dirty="0" err="1">
                <a:sym typeface="Marlett" pitchFamily="2" charset="2"/>
              </a:rPr>
              <a:t></a:t>
            </a:r>
            <a:r>
              <a:rPr lang="en-US" sz="1600" dirty="0" err="1"/>
              <a:t>C</a:t>
            </a:r>
            <a:r>
              <a:rPr lang="en-US" sz="1600" dirty="0"/>
              <a:t>#</a:t>
            </a:r>
            <a:r>
              <a:rPr lang="en-US" sz="1600" dirty="0">
                <a:sym typeface="Marlett" pitchFamily="2" charset="2"/>
              </a:rPr>
              <a:t></a:t>
            </a:r>
            <a:r>
              <a:rPr lang="en-US" sz="1600" dirty="0" err="1"/>
              <a:t>Formatting</a:t>
            </a:r>
            <a:r>
              <a:rPr lang="en-US" sz="1600" dirty="0" err="1">
                <a:sym typeface="Marlett" pitchFamily="2" charset="2"/>
              </a:rPr>
              <a:t></a:t>
            </a:r>
            <a:r>
              <a:rPr lang="en-US" sz="1600" dirty="0" err="1"/>
              <a:t>New</a:t>
            </a:r>
            <a:r>
              <a:rPr lang="en-US" sz="1600" dirty="0"/>
              <a:t> </a:t>
            </a:r>
            <a:r>
              <a:rPr lang="en-US" sz="1600" dirty="0" smtClean="0"/>
              <a:t>Lines</a:t>
            </a:r>
            <a:endParaRPr lang="en-US" sz="1600" dirty="0"/>
          </a:p>
        </p:txBody>
      </p:sp>
      <p:pic>
        <p:nvPicPr>
          <p:cNvPr id="4" name="Picture 3"/>
          <p:cNvPicPr>
            <a:picLocks noChangeAspect="1"/>
          </p:cNvPicPr>
          <p:nvPr/>
        </p:nvPicPr>
        <p:blipFill>
          <a:blip r:embed="rId2"/>
          <a:stretch>
            <a:fillRect/>
          </a:stretch>
        </p:blipFill>
        <p:spPr>
          <a:xfrm>
            <a:off x="6003372" y="3793572"/>
            <a:ext cx="2835828" cy="2835828"/>
          </a:xfrm>
          <a:prstGeom prst="rect">
            <a:avLst/>
          </a:prstGeom>
        </p:spPr>
      </p:pic>
      <p:pic>
        <p:nvPicPr>
          <p:cNvPr id="5" name="Picture 4"/>
          <p:cNvPicPr>
            <a:picLocks noChangeAspect="1"/>
          </p:cNvPicPr>
          <p:nvPr/>
        </p:nvPicPr>
        <p:blipFill>
          <a:blip r:embed="rId3"/>
          <a:stretch>
            <a:fillRect/>
          </a:stretch>
        </p:blipFill>
        <p:spPr>
          <a:xfrm>
            <a:off x="6003372" y="2209800"/>
            <a:ext cx="1524000" cy="1524000"/>
          </a:xfrm>
          <a:prstGeom prst="rect">
            <a:avLst/>
          </a:prstGeom>
        </p:spPr>
      </p:pic>
    </p:spTree>
    <p:extLst>
      <p:ext uri="{BB962C8B-B14F-4D97-AF65-F5344CB8AC3E}">
        <p14:creationId xmlns:p14="http://schemas.microsoft.com/office/powerpoint/2010/main" val="28233589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handler</a:t>
            </a:r>
            <a:endParaRPr lang="en-US" dirty="0"/>
          </a:p>
        </p:txBody>
      </p:sp>
      <p:sp>
        <p:nvSpPr>
          <p:cNvPr id="3" name="Text Placeholder 2"/>
          <p:cNvSpPr>
            <a:spLocks noGrp="1"/>
          </p:cNvSpPr>
          <p:nvPr>
            <p:ph type="body" sz="quarter" idx="10"/>
          </p:nvPr>
        </p:nvSpPr>
        <p:spPr>
          <a:xfrm>
            <a:off x="228600" y="2209800"/>
            <a:ext cx="8610600" cy="609600"/>
          </a:xfrm>
        </p:spPr>
        <p:txBody>
          <a:bodyPr/>
          <a:lstStyle/>
          <a:p>
            <a:r>
              <a:rPr lang="en-US" dirty="0" smtClean="0"/>
              <a:t>The gentleman is the </a:t>
            </a:r>
            <a:r>
              <a:rPr lang="en-US" dirty="0" err="1" smtClean="0"/>
              <a:t>eventhandler</a:t>
            </a:r>
            <a:endParaRPr lang="en-US" dirty="0"/>
          </a:p>
        </p:txBody>
      </p:sp>
      <p:pic>
        <p:nvPicPr>
          <p:cNvPr id="4" name="Picture 3"/>
          <p:cNvPicPr>
            <a:picLocks noChangeAspect="1"/>
          </p:cNvPicPr>
          <p:nvPr/>
        </p:nvPicPr>
        <p:blipFill>
          <a:blip r:embed="rId2"/>
          <a:stretch>
            <a:fillRect/>
          </a:stretch>
        </p:blipFill>
        <p:spPr>
          <a:xfrm>
            <a:off x="2281106" y="2895600"/>
            <a:ext cx="3429000" cy="3739203"/>
          </a:xfrm>
          <a:prstGeom prst="rect">
            <a:avLst/>
          </a:prstGeom>
        </p:spPr>
      </p:pic>
      <p:pic>
        <p:nvPicPr>
          <p:cNvPr id="5" name="Picture 4"/>
          <p:cNvPicPr>
            <a:picLocks noChangeAspect="1"/>
          </p:cNvPicPr>
          <p:nvPr/>
        </p:nvPicPr>
        <p:blipFill>
          <a:blip r:embed="rId3"/>
          <a:stretch>
            <a:fillRect/>
          </a:stretch>
        </p:blipFill>
        <p:spPr>
          <a:xfrm>
            <a:off x="5715000" y="2895600"/>
            <a:ext cx="3429000" cy="3739203"/>
          </a:xfrm>
          <a:prstGeom prst="rect">
            <a:avLst/>
          </a:prstGeom>
        </p:spPr>
      </p:pic>
      <p:sp>
        <p:nvSpPr>
          <p:cNvPr id="6" name="TextBox 5"/>
          <p:cNvSpPr txBox="1"/>
          <p:nvPr/>
        </p:nvSpPr>
        <p:spPr>
          <a:xfrm>
            <a:off x="228600" y="3048000"/>
            <a:ext cx="1981200" cy="3108543"/>
          </a:xfrm>
          <a:prstGeom prst="rect">
            <a:avLst/>
          </a:prstGeom>
          <a:noFill/>
        </p:spPr>
        <p:txBody>
          <a:bodyPr wrap="square" rtlCol="0">
            <a:spAutoFit/>
          </a:bodyPr>
          <a:lstStyle/>
          <a:p>
            <a:r>
              <a:rPr lang="en-US" sz="1400" dirty="0" smtClean="0">
                <a:solidFill>
                  <a:srgbClr val="00B050"/>
                </a:solidFill>
              </a:rPr>
              <a:t>The woman (</a:t>
            </a:r>
            <a:r>
              <a:rPr lang="en-US" sz="1400" smtClean="0">
                <a:solidFill>
                  <a:srgbClr val="00B050"/>
                </a:solidFill>
              </a:rPr>
              <a:t>event generator) remembers </a:t>
            </a:r>
            <a:r>
              <a:rPr lang="en-US" sz="1400" dirty="0" smtClean="0">
                <a:solidFill>
                  <a:srgbClr val="00B050"/>
                </a:solidFill>
              </a:rPr>
              <a:t>who has registered for the ‘time service’.</a:t>
            </a:r>
          </a:p>
          <a:p>
            <a:endParaRPr lang="en-US" sz="1400" dirty="0">
              <a:solidFill>
                <a:srgbClr val="00B050"/>
              </a:solidFill>
            </a:endParaRPr>
          </a:p>
          <a:p>
            <a:r>
              <a:rPr lang="en-US" sz="1400" dirty="0" smtClean="0">
                <a:solidFill>
                  <a:srgbClr val="00B050"/>
                </a:solidFill>
              </a:rPr>
              <a:t>When the event occurs, the event generator sends a message to the event handler telling them the event has happened.  The event handler then carries out the task</a:t>
            </a:r>
            <a:endParaRPr lang="en-US" sz="1400" dirty="0">
              <a:solidFill>
                <a:srgbClr val="00B050"/>
              </a:solidFill>
            </a:endParaRPr>
          </a:p>
        </p:txBody>
      </p:sp>
      <p:sp>
        <p:nvSpPr>
          <p:cNvPr id="7" name="TextBox 6"/>
          <p:cNvSpPr txBox="1"/>
          <p:nvPr/>
        </p:nvSpPr>
        <p:spPr>
          <a:xfrm>
            <a:off x="2471606" y="6478431"/>
            <a:ext cx="6477000" cy="923330"/>
          </a:xfrm>
          <a:prstGeom prst="rect">
            <a:avLst/>
          </a:prstGeom>
          <a:noFill/>
        </p:spPr>
        <p:txBody>
          <a:bodyPr wrap="square" rtlCol="0">
            <a:spAutoFit/>
          </a:bodyPr>
          <a:lstStyle/>
          <a:p>
            <a:r>
              <a:rPr lang="en-US" dirty="0">
                <a:hlinkClick r:id="rId4"/>
              </a:rPr>
              <a:t>http://csis.pace.edu/~</a:t>
            </a:r>
            <a:r>
              <a:rPr lang="en-US" dirty="0" smtClean="0">
                <a:hlinkClick r:id="rId4"/>
              </a:rPr>
              <a:t>bergin/Java/eventfundamentals.html</a:t>
            </a:r>
            <a:endParaRPr lang="en-US" dirty="0" smtClean="0"/>
          </a:p>
          <a:p>
            <a:endParaRPr lang="en-US" dirty="0"/>
          </a:p>
          <a:p>
            <a:endParaRPr lang="en-US" dirty="0"/>
          </a:p>
        </p:txBody>
      </p:sp>
    </p:spTree>
    <p:extLst>
      <p:ext uri="{BB962C8B-B14F-4D97-AF65-F5344CB8AC3E}">
        <p14:creationId xmlns:p14="http://schemas.microsoft.com/office/powerpoint/2010/main" val="33778972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code to a control</a:t>
            </a:r>
            <a:endParaRPr lang="en-US" dirty="0"/>
          </a:p>
        </p:txBody>
      </p:sp>
      <p:sp>
        <p:nvSpPr>
          <p:cNvPr id="3" name="Text Placeholder 2"/>
          <p:cNvSpPr>
            <a:spLocks noGrp="1"/>
          </p:cNvSpPr>
          <p:nvPr>
            <p:ph type="body" sz="quarter" idx="10"/>
          </p:nvPr>
        </p:nvSpPr>
        <p:spPr/>
        <p:txBody>
          <a:bodyPr/>
          <a:lstStyle/>
          <a:p>
            <a:r>
              <a:rPr lang="en-US" sz="2400" dirty="0" smtClean="0"/>
              <a:t>Objects know how to handle </a:t>
            </a:r>
            <a:r>
              <a:rPr lang="en-US" sz="2400" dirty="0" err="1" smtClean="0"/>
              <a:t>events..things</a:t>
            </a:r>
            <a:r>
              <a:rPr lang="en-US" sz="2400" dirty="0" smtClean="0"/>
              <a:t> that users do to objects.  </a:t>
            </a:r>
          </a:p>
          <a:p>
            <a:r>
              <a:rPr lang="en-US" sz="2400" dirty="0" smtClean="0"/>
              <a:t>Add code to the click event</a:t>
            </a:r>
          </a:p>
          <a:p>
            <a:r>
              <a:rPr lang="en-US" sz="2400" dirty="0" smtClean="0"/>
              <a:t>Creating a click event by double clicking on the button</a:t>
            </a:r>
          </a:p>
          <a:p>
            <a:pPr lvl="1"/>
            <a:r>
              <a:rPr lang="en-US" sz="2000" dirty="0" smtClean="0"/>
              <a:t>Add </a:t>
            </a:r>
            <a:r>
              <a:rPr lang="en-US" sz="2000" dirty="0" err="1" smtClean="0"/>
              <a:t>this.Close</a:t>
            </a:r>
            <a:r>
              <a:rPr lang="en-US" sz="2000" dirty="0" smtClean="0"/>
              <a:t>() to event handler</a:t>
            </a:r>
          </a:p>
          <a:p>
            <a:pPr lvl="2"/>
            <a:r>
              <a:rPr lang="en-US" sz="1800" dirty="0" smtClean="0"/>
              <a:t>What is the line of code going to do?</a:t>
            </a:r>
          </a:p>
          <a:p>
            <a:pPr lvl="1"/>
            <a:r>
              <a:rPr lang="en-US" sz="2000" dirty="0" smtClean="0"/>
              <a:t>double click “OK” button.  </a:t>
            </a:r>
          </a:p>
          <a:p>
            <a:pPr lvl="1"/>
            <a:r>
              <a:rPr lang="en-US" sz="2000" dirty="0" smtClean="0"/>
              <a:t>Run program  </a:t>
            </a:r>
          </a:p>
          <a:p>
            <a:endParaRPr lang="en-US" sz="2400" dirty="0"/>
          </a:p>
        </p:txBody>
      </p:sp>
    </p:spTree>
    <p:extLst>
      <p:ext uri="{BB962C8B-B14F-4D97-AF65-F5344CB8AC3E}">
        <p14:creationId xmlns:p14="http://schemas.microsoft.com/office/powerpoint/2010/main" val="27715610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background color</a:t>
            </a:r>
            <a:endParaRPr lang="en-US" dirty="0"/>
          </a:p>
        </p:txBody>
      </p:sp>
      <p:sp>
        <p:nvSpPr>
          <p:cNvPr id="3" name="Text Placeholder 2"/>
          <p:cNvSpPr>
            <a:spLocks noGrp="1"/>
          </p:cNvSpPr>
          <p:nvPr>
            <p:ph type="body" sz="quarter" idx="10"/>
          </p:nvPr>
        </p:nvSpPr>
        <p:spPr>
          <a:xfrm>
            <a:off x="228600" y="2209800"/>
            <a:ext cx="5410199" cy="4419600"/>
          </a:xfrm>
        </p:spPr>
        <p:txBody>
          <a:bodyPr/>
          <a:lstStyle/>
          <a:p>
            <a:r>
              <a:rPr lang="en-US" sz="2800" dirty="0" smtClean="0"/>
              <a:t>Enter the following in the code window in the main method.</a:t>
            </a:r>
          </a:p>
          <a:p>
            <a:pPr lvl="1"/>
            <a:r>
              <a:rPr lang="en-US" sz="2400" dirty="0" err="1" smtClean="0"/>
              <a:t>this.BackColor</a:t>
            </a:r>
            <a:r>
              <a:rPr lang="en-US" sz="2400" dirty="0" smtClean="0"/>
              <a:t> = </a:t>
            </a:r>
            <a:r>
              <a:rPr lang="en-US" sz="2400" dirty="0" err="1" smtClean="0"/>
              <a:t>Color.Red</a:t>
            </a:r>
            <a:endParaRPr lang="en-US" sz="2400" dirty="0" smtClean="0"/>
          </a:p>
          <a:p>
            <a:pPr lvl="1"/>
            <a:endParaRPr lang="en-US" sz="2400" dirty="0"/>
          </a:p>
          <a:p>
            <a:pPr lvl="1"/>
            <a:r>
              <a:rPr lang="en-US" sz="2400" dirty="0" smtClean="0"/>
              <a:t>What is happening in this line of code?</a:t>
            </a:r>
          </a:p>
          <a:p>
            <a:pPr lvl="2"/>
            <a:r>
              <a:rPr lang="en-US" sz="2000" dirty="0" smtClean="0"/>
              <a:t>Note </a:t>
            </a:r>
            <a:r>
              <a:rPr lang="en-US" sz="2000" dirty="0" err="1" smtClean="0"/>
              <a:t>intellisense</a:t>
            </a:r>
            <a:r>
              <a:rPr lang="en-US" sz="2000" dirty="0" smtClean="0"/>
              <a:t> and automatic formatting items </a:t>
            </a:r>
          </a:p>
          <a:p>
            <a:pPr lvl="1"/>
            <a:r>
              <a:rPr lang="en-US" sz="2400" dirty="0" smtClean="0">
                <a:solidFill>
                  <a:srgbClr val="7030A0"/>
                </a:solidFill>
              </a:rPr>
              <a:t>Run the project, what do we think will happen when we click the button?</a:t>
            </a:r>
            <a:endParaRPr lang="en-US" sz="2400" dirty="0">
              <a:solidFill>
                <a:srgbClr val="7030A0"/>
              </a:solidFill>
            </a:endParaRPr>
          </a:p>
        </p:txBody>
      </p:sp>
      <p:pic>
        <p:nvPicPr>
          <p:cNvPr id="4" name="Picture 3"/>
          <p:cNvPicPr>
            <a:picLocks noChangeAspect="1"/>
          </p:cNvPicPr>
          <p:nvPr/>
        </p:nvPicPr>
        <p:blipFill>
          <a:blip r:embed="rId2"/>
          <a:stretch>
            <a:fillRect/>
          </a:stretch>
        </p:blipFill>
        <p:spPr>
          <a:xfrm>
            <a:off x="5638799" y="2819400"/>
            <a:ext cx="3505201" cy="2804161"/>
          </a:xfrm>
          <a:prstGeom prst="rect">
            <a:avLst/>
          </a:prstGeom>
        </p:spPr>
      </p:pic>
    </p:spTree>
    <p:extLst>
      <p:ext uri="{BB962C8B-B14F-4D97-AF65-F5344CB8AC3E}">
        <p14:creationId xmlns:p14="http://schemas.microsoft.com/office/powerpoint/2010/main" val="3922797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Example</a:t>
            </a:r>
            <a:endParaRPr lang="en-US" dirty="0"/>
          </a:p>
        </p:txBody>
      </p:sp>
      <p:sp>
        <p:nvSpPr>
          <p:cNvPr id="3" name="Text Placeholder 2"/>
          <p:cNvSpPr>
            <a:spLocks noGrp="1"/>
          </p:cNvSpPr>
          <p:nvPr>
            <p:ph type="body" sz="quarter" idx="10"/>
          </p:nvPr>
        </p:nvSpPr>
        <p:spPr/>
        <p:txBody>
          <a:bodyPr/>
          <a:lstStyle/>
          <a:p>
            <a:r>
              <a:rPr lang="en-US" dirty="0" smtClean="0"/>
              <a:t>Fantasy Football – how to choose the players you will draft?</a:t>
            </a:r>
          </a:p>
          <a:p>
            <a:pPr lvl="1"/>
            <a:r>
              <a:rPr lang="en-US" dirty="0" smtClean="0"/>
              <a:t>For each round..</a:t>
            </a:r>
          </a:p>
          <a:p>
            <a:pPr lvl="2"/>
            <a:r>
              <a:rPr lang="en-US" dirty="0" smtClean="0"/>
              <a:t>1- who is the best player</a:t>
            </a:r>
          </a:p>
          <a:p>
            <a:pPr lvl="2"/>
            <a:r>
              <a:rPr lang="en-US" dirty="0" smtClean="0"/>
              <a:t>2- what position do you need</a:t>
            </a:r>
          </a:p>
          <a:p>
            <a:pPr lvl="2"/>
            <a:r>
              <a:rPr lang="en-US" dirty="0" smtClean="0"/>
              <a:t>3- which players have the hardest schedule</a:t>
            </a:r>
          </a:p>
          <a:p>
            <a:pPr lvl="2"/>
            <a:r>
              <a:rPr lang="en-US" dirty="0" smtClean="0"/>
              <a:t>4- who do I want for a backup for bye weeks </a:t>
            </a:r>
          </a:p>
          <a:p>
            <a:pPr lvl="1"/>
            <a:r>
              <a:rPr lang="en-US" dirty="0" smtClean="0"/>
              <a:t>Do this until you have finished all rounds of the draft</a:t>
            </a:r>
          </a:p>
        </p:txBody>
      </p:sp>
    </p:spTree>
    <p:extLst>
      <p:ext uri="{BB962C8B-B14F-4D97-AF65-F5344CB8AC3E}">
        <p14:creationId xmlns:p14="http://schemas.microsoft.com/office/powerpoint/2010/main" val="35478936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intellisense</a:t>
            </a:r>
            <a:endParaRPr lang="en-US" dirty="0"/>
          </a:p>
        </p:txBody>
      </p:sp>
      <p:sp>
        <p:nvSpPr>
          <p:cNvPr id="3" name="Text Placeholder 2"/>
          <p:cNvSpPr>
            <a:spLocks noGrp="1"/>
          </p:cNvSpPr>
          <p:nvPr>
            <p:ph type="body" sz="quarter" idx="10"/>
          </p:nvPr>
        </p:nvSpPr>
        <p:spPr>
          <a:xfrm>
            <a:off x="228600" y="2209800"/>
            <a:ext cx="5562600" cy="4419600"/>
          </a:xfrm>
        </p:spPr>
        <p:txBody>
          <a:bodyPr/>
          <a:lstStyle/>
          <a:p>
            <a:r>
              <a:rPr lang="en-US" sz="2000" dirty="0"/>
              <a:t>Whenever you type code, C# automatically displays all the commands, classes, and variables that include (not necessarily begin with) the letters you type.</a:t>
            </a:r>
          </a:p>
          <a:p>
            <a:r>
              <a:rPr lang="en-US" sz="2000" dirty="0"/>
              <a:t>As you type more, the list is narrowed</a:t>
            </a:r>
          </a:p>
          <a:p>
            <a:r>
              <a:rPr lang="en-US" sz="2000" dirty="0"/>
              <a:t>This can greatly simplify entering long names</a:t>
            </a:r>
          </a:p>
          <a:p>
            <a:r>
              <a:rPr lang="en-US" sz="2000" dirty="0"/>
              <a:t>When the command, class, or variable you want is highlighted in the popup list, simply press Tab or the space bar to insert the rest of the text into your code.</a:t>
            </a:r>
            <a:br>
              <a:rPr lang="en-US" sz="2000" dirty="0"/>
            </a:br>
            <a:endParaRPr lang="en-US" sz="2000" dirty="0"/>
          </a:p>
          <a:p>
            <a:r>
              <a:rPr lang="en-US" sz="2000" dirty="0"/>
              <a:t>If the </a:t>
            </a:r>
            <a:r>
              <a:rPr lang="en-US" sz="2000" dirty="0" err="1"/>
              <a:t>intellisense</a:t>
            </a:r>
            <a:r>
              <a:rPr lang="en-US" sz="2000" dirty="0"/>
              <a:t> list doesn’t appear (or to make it reappear), press Ctrl-Space</a:t>
            </a:r>
          </a:p>
        </p:txBody>
      </p:sp>
      <p:pic>
        <p:nvPicPr>
          <p:cNvPr id="4" name="Picture 3"/>
          <p:cNvPicPr>
            <a:picLocks noChangeAspect="1"/>
          </p:cNvPicPr>
          <p:nvPr/>
        </p:nvPicPr>
        <p:blipFill>
          <a:blip r:embed="rId2"/>
          <a:stretch>
            <a:fillRect/>
          </a:stretch>
        </p:blipFill>
        <p:spPr>
          <a:xfrm>
            <a:off x="5627730" y="2667000"/>
            <a:ext cx="3516270" cy="2762250"/>
          </a:xfrm>
          <a:prstGeom prst="rect">
            <a:avLst/>
          </a:prstGeom>
        </p:spPr>
      </p:pic>
    </p:spTree>
    <p:extLst>
      <p:ext uri="{BB962C8B-B14F-4D97-AF65-F5344CB8AC3E}">
        <p14:creationId xmlns:p14="http://schemas.microsoft.com/office/powerpoint/2010/main" val="38582088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intellisense</a:t>
            </a:r>
            <a:endParaRPr lang="en-US" dirty="0"/>
          </a:p>
        </p:txBody>
      </p:sp>
      <p:sp>
        <p:nvSpPr>
          <p:cNvPr id="3" name="Text Placeholder 2"/>
          <p:cNvSpPr>
            <a:spLocks noGrp="1"/>
          </p:cNvSpPr>
          <p:nvPr>
            <p:ph type="body" sz="quarter" idx="10"/>
          </p:nvPr>
        </p:nvSpPr>
        <p:spPr>
          <a:xfrm>
            <a:off x="228600" y="2209800"/>
            <a:ext cx="4359217" cy="4419600"/>
          </a:xfrm>
        </p:spPr>
        <p:txBody>
          <a:bodyPr/>
          <a:lstStyle/>
          <a:p>
            <a:r>
              <a:rPr lang="en-US" sz="2000" dirty="0"/>
              <a:t>Auto-List Members</a:t>
            </a:r>
          </a:p>
          <a:p>
            <a:pPr lvl="1"/>
            <a:r>
              <a:rPr lang="en-US" sz="1800" dirty="0"/>
              <a:t>Whenever you refer to an object or a class, C# shows you the members and methods of that class as soon as you press a period (.)</a:t>
            </a:r>
          </a:p>
          <a:p>
            <a:pPr lvl="1"/>
            <a:r>
              <a:rPr lang="en-US" sz="1800" dirty="0"/>
              <a:t>Select the value by pressing Tab or the space </a:t>
            </a:r>
            <a:r>
              <a:rPr lang="en-US" sz="1800" dirty="0" smtClean="0"/>
              <a:t>bar</a:t>
            </a:r>
            <a:endParaRPr lang="en-US" sz="1800" dirty="0"/>
          </a:p>
        </p:txBody>
      </p:sp>
      <p:pic>
        <p:nvPicPr>
          <p:cNvPr id="5" name="Picture 4"/>
          <p:cNvPicPr>
            <a:picLocks noChangeAspect="1"/>
          </p:cNvPicPr>
          <p:nvPr/>
        </p:nvPicPr>
        <p:blipFill>
          <a:blip r:embed="rId2"/>
          <a:stretch>
            <a:fillRect/>
          </a:stretch>
        </p:blipFill>
        <p:spPr>
          <a:xfrm>
            <a:off x="4587817" y="2209800"/>
            <a:ext cx="4658798" cy="3657600"/>
          </a:xfrm>
          <a:prstGeom prst="rect">
            <a:avLst/>
          </a:prstGeom>
        </p:spPr>
      </p:pic>
    </p:spTree>
    <p:extLst>
      <p:ext uri="{BB962C8B-B14F-4D97-AF65-F5344CB8AC3E}">
        <p14:creationId xmlns:p14="http://schemas.microsoft.com/office/powerpoint/2010/main" val="28626126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intellisense</a:t>
            </a:r>
            <a:endParaRPr lang="en-US" dirty="0"/>
          </a:p>
        </p:txBody>
      </p:sp>
      <p:sp>
        <p:nvSpPr>
          <p:cNvPr id="3" name="Text Placeholder 2"/>
          <p:cNvSpPr>
            <a:spLocks noGrp="1"/>
          </p:cNvSpPr>
          <p:nvPr>
            <p:ph type="body" sz="quarter" idx="10"/>
          </p:nvPr>
        </p:nvSpPr>
        <p:spPr>
          <a:xfrm>
            <a:off x="228601" y="2209800"/>
            <a:ext cx="3124200" cy="4419600"/>
          </a:xfrm>
        </p:spPr>
        <p:txBody>
          <a:bodyPr/>
          <a:lstStyle/>
          <a:p>
            <a:r>
              <a:rPr lang="en-US" sz="2000" dirty="0" smtClean="0"/>
              <a:t>Error </a:t>
            </a:r>
            <a:r>
              <a:rPr lang="en-US" sz="2000" dirty="0"/>
              <a:t>Highlighting</a:t>
            </a:r>
          </a:p>
          <a:p>
            <a:pPr lvl="1"/>
            <a:r>
              <a:rPr lang="en-US" sz="1800" dirty="0"/>
              <a:t>Just like when you make a spelling error in Microsoft Word, C# highlights syntax errors (language errors) by underlining the erroneous code with a red </a:t>
            </a:r>
            <a:r>
              <a:rPr lang="en-US" sz="1800" u="wavy" dirty="0">
                <a:uFill>
                  <a:solidFill>
                    <a:srgbClr val="FF0000"/>
                  </a:solidFill>
                </a:uFill>
              </a:rPr>
              <a:t>wavy line</a:t>
            </a:r>
            <a:r>
              <a:rPr lang="en-US" sz="1800" dirty="0"/>
              <a:t>.</a:t>
            </a:r>
          </a:p>
          <a:p>
            <a:r>
              <a:rPr lang="en-US" sz="2000" dirty="0"/>
              <a:t>Unused variable </a:t>
            </a:r>
            <a:r>
              <a:rPr lang="en-US" sz="2000" dirty="0" smtClean="0"/>
              <a:t>highlighting</a:t>
            </a:r>
            <a:endParaRPr lang="en-US" sz="2000" dirty="0"/>
          </a:p>
          <a:p>
            <a:pPr lvl="1"/>
            <a:r>
              <a:rPr lang="en-US" sz="1800" dirty="0"/>
              <a:t>Green </a:t>
            </a:r>
            <a:r>
              <a:rPr lang="en-US" sz="1800" u="wavy" dirty="0">
                <a:uFill>
                  <a:solidFill>
                    <a:srgbClr val="00B050"/>
                  </a:solidFill>
                </a:uFill>
              </a:rPr>
              <a:t>wavy line</a:t>
            </a:r>
          </a:p>
          <a:p>
            <a:pPr lvl="1"/>
            <a:endParaRPr lang="en-US" sz="1400" dirty="0"/>
          </a:p>
        </p:txBody>
      </p:sp>
      <p:pic>
        <p:nvPicPr>
          <p:cNvPr id="4" name="Picture 3"/>
          <p:cNvPicPr>
            <a:picLocks noChangeAspect="1"/>
          </p:cNvPicPr>
          <p:nvPr/>
        </p:nvPicPr>
        <p:blipFill>
          <a:blip r:embed="rId2"/>
          <a:stretch>
            <a:fillRect/>
          </a:stretch>
        </p:blipFill>
        <p:spPr>
          <a:xfrm>
            <a:off x="3314171" y="2286000"/>
            <a:ext cx="5829829" cy="3505200"/>
          </a:xfrm>
          <a:prstGeom prst="rect">
            <a:avLst/>
          </a:prstGeom>
        </p:spPr>
      </p:pic>
    </p:spTree>
    <p:extLst>
      <p:ext uri="{BB962C8B-B14F-4D97-AF65-F5344CB8AC3E}">
        <p14:creationId xmlns:p14="http://schemas.microsoft.com/office/powerpoint/2010/main" val="7649235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Switching views</a:t>
            </a:r>
            <a:endParaRPr lang="en-US" dirty="0"/>
          </a:p>
        </p:txBody>
      </p:sp>
      <p:sp>
        <p:nvSpPr>
          <p:cNvPr id="3" name="Text Placeholder 2"/>
          <p:cNvSpPr>
            <a:spLocks noGrp="1"/>
          </p:cNvSpPr>
          <p:nvPr>
            <p:ph type="body" sz="quarter" idx="10"/>
          </p:nvPr>
        </p:nvSpPr>
        <p:spPr/>
        <p:txBody>
          <a:bodyPr/>
          <a:lstStyle/>
          <a:p>
            <a:r>
              <a:rPr lang="en-US" sz="2400" dirty="0"/>
              <a:t>You will be switching from the Code Editor to the Form Designer often.</a:t>
            </a:r>
          </a:p>
          <a:p>
            <a:pPr lvl="1"/>
            <a:r>
              <a:rPr lang="en-US" sz="2000" dirty="0"/>
              <a:t>Simply click the appropriate tab at the top of the design window ( [Design] designates form design)</a:t>
            </a:r>
          </a:p>
          <a:p>
            <a:pPr lvl="1"/>
            <a:r>
              <a:rPr lang="en-US" sz="2000" dirty="0"/>
              <a:t>If you're in form design, it's often more convenient to simply double-click an object to get to the Code Editor</a:t>
            </a:r>
          </a:p>
          <a:p>
            <a:pPr lvl="1"/>
            <a:r>
              <a:rPr lang="en-US" sz="2000" dirty="0"/>
              <a:t>You can also use the </a:t>
            </a:r>
            <a:r>
              <a:rPr lang="en-US" sz="2000" i="1" dirty="0"/>
              <a:t>Solution Explorer</a:t>
            </a:r>
            <a:r>
              <a:rPr lang="en-US" sz="2000" dirty="0"/>
              <a:t> window</a:t>
            </a:r>
            <a:r>
              <a:rPr lang="en-US" sz="2000" dirty="0" smtClean="0"/>
              <a:t>.</a:t>
            </a:r>
          </a:p>
          <a:p>
            <a:pPr lvl="2"/>
            <a:r>
              <a:rPr lang="en-US" sz="1800" dirty="0"/>
              <a:t>Click the </a:t>
            </a:r>
            <a:r>
              <a:rPr lang="en-US" sz="1800" i="1" dirty="0"/>
              <a:t>View Code </a:t>
            </a:r>
            <a:r>
              <a:rPr lang="en-US" sz="1800" dirty="0"/>
              <a:t>button </a:t>
            </a:r>
            <a:r>
              <a:rPr lang="en-US" sz="1800" dirty="0" smtClean="0"/>
              <a:t>&lt;&gt; to switch to the code window</a:t>
            </a:r>
          </a:p>
          <a:p>
            <a:pPr lvl="2"/>
            <a:r>
              <a:rPr lang="en-US" sz="1800" dirty="0" smtClean="0"/>
              <a:t>There is no design view button in the Solution explorer.. Double click the form icon to open Design View</a:t>
            </a:r>
            <a:r>
              <a:rPr lang="en-US" dirty="0" smtClean="0"/>
              <a:t> </a:t>
            </a:r>
          </a:p>
          <a:p>
            <a:r>
              <a:rPr lang="en-US" dirty="0" smtClean="0"/>
              <a:t>Try to open code window and drag windows   </a:t>
            </a:r>
            <a:endParaRPr lang="en-US" dirty="0"/>
          </a:p>
          <a:p>
            <a:endParaRPr lang="en-US" dirty="0"/>
          </a:p>
        </p:txBody>
      </p:sp>
    </p:spTree>
    <p:extLst>
      <p:ext uri="{BB962C8B-B14F-4D97-AF65-F5344CB8AC3E}">
        <p14:creationId xmlns:p14="http://schemas.microsoft.com/office/powerpoint/2010/main" val="13210934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Deleting excess events</a:t>
            </a:r>
            <a:endParaRPr lang="en-US" dirty="0"/>
          </a:p>
        </p:txBody>
      </p:sp>
      <p:sp>
        <p:nvSpPr>
          <p:cNvPr id="3" name="Text Placeholder 2"/>
          <p:cNvSpPr>
            <a:spLocks noGrp="1"/>
          </p:cNvSpPr>
          <p:nvPr>
            <p:ph type="body" sz="quarter" idx="10"/>
          </p:nvPr>
        </p:nvSpPr>
        <p:spPr>
          <a:xfrm>
            <a:off x="228600" y="2209800"/>
            <a:ext cx="3581400" cy="4419600"/>
          </a:xfrm>
        </p:spPr>
        <p:txBody>
          <a:bodyPr/>
          <a:lstStyle/>
          <a:p>
            <a:r>
              <a:rPr lang="en-US" sz="2400" dirty="0" err="1"/>
              <a:t>Occassionally</a:t>
            </a:r>
            <a:r>
              <a:rPr lang="en-US" sz="2400" dirty="0"/>
              <a:t>, you’ll accidentally double-click a form object, creating an event handler for that object that you probably don’t need. </a:t>
            </a:r>
          </a:p>
          <a:p>
            <a:r>
              <a:rPr lang="en-US" sz="2400" dirty="0"/>
              <a:t>I don’t allow empty event procedures in completed projects.</a:t>
            </a:r>
          </a:p>
          <a:p>
            <a:endParaRPr lang="en-US" dirty="0"/>
          </a:p>
        </p:txBody>
      </p:sp>
      <p:pic>
        <p:nvPicPr>
          <p:cNvPr id="4" name="Picture 3"/>
          <p:cNvPicPr>
            <a:picLocks noChangeAspect="1"/>
          </p:cNvPicPr>
          <p:nvPr/>
        </p:nvPicPr>
        <p:blipFill>
          <a:blip r:embed="rId2"/>
          <a:stretch>
            <a:fillRect/>
          </a:stretch>
        </p:blipFill>
        <p:spPr>
          <a:xfrm>
            <a:off x="3810000" y="2133601"/>
            <a:ext cx="5334000" cy="4145632"/>
          </a:xfrm>
          <a:prstGeom prst="rect">
            <a:avLst/>
          </a:prstGeom>
        </p:spPr>
      </p:pic>
    </p:spTree>
    <p:extLst>
      <p:ext uri="{BB962C8B-B14F-4D97-AF65-F5344CB8AC3E}">
        <p14:creationId xmlns:p14="http://schemas.microsoft.com/office/powerpoint/2010/main" val="30135206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Deleting excess events</a:t>
            </a:r>
            <a:endParaRPr lang="en-US" dirty="0"/>
          </a:p>
        </p:txBody>
      </p:sp>
      <p:sp>
        <p:nvSpPr>
          <p:cNvPr id="3" name="Text Placeholder 2"/>
          <p:cNvSpPr>
            <a:spLocks noGrp="1"/>
          </p:cNvSpPr>
          <p:nvPr>
            <p:ph type="body" sz="quarter" idx="10"/>
          </p:nvPr>
        </p:nvSpPr>
        <p:spPr>
          <a:xfrm>
            <a:off x="228600" y="2209800"/>
            <a:ext cx="8077200" cy="3048000"/>
          </a:xfrm>
        </p:spPr>
        <p:txBody>
          <a:bodyPr/>
          <a:lstStyle/>
          <a:p>
            <a:r>
              <a:rPr lang="en-US" sz="1600" dirty="0" smtClean="0"/>
              <a:t>The </a:t>
            </a:r>
            <a:r>
              <a:rPr lang="en-US" sz="1600" dirty="0"/>
              <a:t>best way to delete the empty procedure </a:t>
            </a:r>
            <a:r>
              <a:rPr lang="en-US" sz="1600" dirty="0" smtClean="0"/>
              <a:t>requires </a:t>
            </a:r>
            <a:r>
              <a:rPr lang="en-US" sz="1600" b="1" dirty="0" smtClean="0"/>
              <a:t>TWO</a:t>
            </a:r>
            <a:r>
              <a:rPr lang="en-US" sz="1600" dirty="0" smtClean="0"/>
              <a:t> steps</a:t>
            </a:r>
            <a:endParaRPr lang="en-US" sz="1600" dirty="0"/>
          </a:p>
          <a:p>
            <a:pPr lvl="1"/>
            <a:r>
              <a:rPr lang="en-US" sz="1600" dirty="0" smtClean="0"/>
              <a:t>Highlight the event procedure and delete it.  This deletes the procedure, but leaves a remnant in the </a:t>
            </a:r>
            <a:r>
              <a:rPr lang="en-US" sz="1600" dirty="0" err="1" smtClean="0"/>
              <a:t>designer.cs</a:t>
            </a:r>
            <a:r>
              <a:rPr lang="en-US" sz="1600" dirty="0" smtClean="0"/>
              <a:t> file—the command that </a:t>
            </a:r>
            <a:r>
              <a:rPr lang="en-US" sz="1600" i="1" dirty="0" smtClean="0"/>
              <a:t>wires</a:t>
            </a:r>
            <a:r>
              <a:rPr lang="en-US" sz="1600" dirty="0" smtClean="0"/>
              <a:t> (</a:t>
            </a:r>
            <a:r>
              <a:rPr lang="en-US" sz="1600" i="1" dirty="0" smtClean="0"/>
              <a:t>links</a:t>
            </a:r>
            <a:r>
              <a:rPr lang="en-US" sz="1600" dirty="0" smtClean="0"/>
              <a:t>) the object to the code you deleted.</a:t>
            </a:r>
          </a:p>
          <a:p>
            <a:pPr lvl="1"/>
            <a:r>
              <a:rPr lang="en-US" sz="1600" dirty="0" smtClean="0"/>
              <a:t>Try to Run your project. Because of the remnant wiring command, you’ll get an error in the Errors window at the bottom of your screen. Double-click the error message. The </a:t>
            </a:r>
            <a:r>
              <a:rPr lang="en-US" sz="1600" dirty="0" err="1" smtClean="0"/>
              <a:t>designer.cs</a:t>
            </a:r>
            <a:r>
              <a:rPr lang="en-US" sz="1600" dirty="0" smtClean="0"/>
              <a:t> file automatically opens. Delete the remnant wiring command (the one with the </a:t>
            </a:r>
            <a:r>
              <a:rPr lang="en-US" sz="1600" u="wavyHeavy" dirty="0" smtClean="0"/>
              <a:t>squiggles</a:t>
            </a:r>
            <a:r>
              <a:rPr lang="en-US" sz="1600" dirty="0" smtClean="0"/>
              <a:t> </a:t>
            </a:r>
            <a:r>
              <a:rPr lang="en-US" sz="1600" dirty="0" smtClean="0"/>
              <a:t>under it)</a:t>
            </a:r>
          </a:p>
          <a:p>
            <a:pPr lvl="1"/>
            <a:r>
              <a:rPr lang="en-US" sz="1600" dirty="0" smtClean="0"/>
              <a:t>Close the Designer file immediately so you don’t accidentally change anything in it. Deleting these wiring statements are the only changes you should make to the Designer file</a:t>
            </a:r>
            <a:r>
              <a:rPr lang="en-US" sz="1600" dirty="0" smtClean="0"/>
              <a:t>.</a:t>
            </a:r>
            <a:endParaRPr lang="en-US" sz="1600" dirty="0" smtClean="0"/>
          </a:p>
        </p:txBody>
      </p:sp>
      <p:pic>
        <p:nvPicPr>
          <p:cNvPr id="5" name="Picture 4"/>
          <p:cNvPicPr>
            <a:picLocks noChangeAspect="1"/>
          </p:cNvPicPr>
          <p:nvPr/>
        </p:nvPicPr>
        <p:blipFill>
          <a:blip r:embed="rId2"/>
          <a:stretch>
            <a:fillRect/>
          </a:stretch>
        </p:blipFill>
        <p:spPr>
          <a:xfrm>
            <a:off x="3700096" y="4914900"/>
            <a:ext cx="5429250" cy="1943100"/>
          </a:xfrm>
          <a:prstGeom prst="rect">
            <a:avLst/>
          </a:prstGeom>
        </p:spPr>
      </p:pic>
      <p:cxnSp>
        <p:nvCxnSpPr>
          <p:cNvPr id="9" name="Straight Arrow Connector 8"/>
          <p:cNvCxnSpPr/>
          <p:nvPr/>
        </p:nvCxnSpPr>
        <p:spPr>
          <a:xfrm>
            <a:off x="4038600" y="4343400"/>
            <a:ext cx="3733800" cy="2209800"/>
          </a:xfrm>
          <a:prstGeom prst="straightConnector1">
            <a:avLst/>
          </a:prstGeom>
          <a:ln w="57150">
            <a:solidFill>
              <a:srgbClr val="9900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4934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Deleting excess events</a:t>
            </a:r>
            <a:endParaRPr lang="en-US" dirty="0"/>
          </a:p>
        </p:txBody>
      </p:sp>
      <p:sp>
        <p:nvSpPr>
          <p:cNvPr id="3" name="Text Placeholder 2"/>
          <p:cNvSpPr>
            <a:spLocks noGrp="1"/>
          </p:cNvSpPr>
          <p:nvPr>
            <p:ph type="body" sz="quarter" idx="10"/>
          </p:nvPr>
        </p:nvSpPr>
        <p:spPr>
          <a:xfrm>
            <a:off x="228600" y="2209800"/>
            <a:ext cx="5486400" cy="4419600"/>
          </a:xfrm>
        </p:spPr>
        <p:txBody>
          <a:bodyPr/>
          <a:lstStyle/>
          <a:p>
            <a:r>
              <a:rPr lang="en-US" sz="2400" dirty="0"/>
              <a:t>You can also remove empty event modules by </a:t>
            </a:r>
            <a:r>
              <a:rPr lang="en-US" sz="2400" b="1" dirty="0"/>
              <a:t>immediately</a:t>
            </a:r>
            <a:r>
              <a:rPr lang="en-US" sz="2400" dirty="0"/>
              <a:t> undoing (Ctrl-Z). You’ll get a warning telling you </a:t>
            </a:r>
            <a:r>
              <a:rPr lang="en-US" sz="2400" dirty="0" err="1"/>
              <a:t>you</a:t>
            </a:r>
            <a:r>
              <a:rPr lang="en-US" sz="2400" dirty="0"/>
              <a:t> will be undoing code. Click Yes.  Done.</a:t>
            </a:r>
            <a:br>
              <a:rPr lang="en-US" sz="2400" dirty="0"/>
            </a:br>
            <a:r>
              <a:rPr lang="en-US" sz="2400" b="1" dirty="0"/>
              <a:t>CAUTION</a:t>
            </a:r>
            <a:r>
              <a:rPr lang="en-US" sz="2400" dirty="0"/>
              <a:t>: This technique </a:t>
            </a:r>
            <a:r>
              <a:rPr lang="en-US" sz="2400" i="1" dirty="0"/>
              <a:t>undoes</a:t>
            </a:r>
            <a:r>
              <a:rPr lang="en-US" sz="2400" dirty="0"/>
              <a:t> </a:t>
            </a:r>
            <a:r>
              <a:rPr lang="en-US" sz="2400" u="sng" dirty="0"/>
              <a:t>all</a:t>
            </a:r>
            <a:r>
              <a:rPr lang="en-US" sz="2400" dirty="0"/>
              <a:t> changes to the form/code that haven’t been </a:t>
            </a:r>
            <a:r>
              <a:rPr lang="en-US" sz="2400" dirty="0" smtClean="0"/>
              <a:t>saved. </a:t>
            </a:r>
            <a:endParaRPr lang="en-US" sz="2400" dirty="0"/>
          </a:p>
          <a:p>
            <a:pPr lvl="2"/>
            <a:r>
              <a:rPr lang="en-US" dirty="0"/>
              <a:t>If this technique </a:t>
            </a:r>
            <a:r>
              <a:rPr lang="en-US" i="1" dirty="0"/>
              <a:t>undoes</a:t>
            </a:r>
            <a:r>
              <a:rPr lang="en-US" dirty="0"/>
              <a:t> too much, press Ctrl-Y (redo) to put it back again and then use the first technique.</a:t>
            </a:r>
          </a:p>
          <a:p>
            <a:endParaRPr lang="en-US" dirty="0"/>
          </a:p>
        </p:txBody>
      </p:sp>
      <p:pic>
        <p:nvPicPr>
          <p:cNvPr id="4" name="Picture 3"/>
          <p:cNvPicPr>
            <a:picLocks noChangeAspect="1"/>
          </p:cNvPicPr>
          <p:nvPr/>
        </p:nvPicPr>
        <p:blipFill rotWithShape="1">
          <a:blip r:embed="rId2"/>
          <a:srcRect l="22741" r="22430"/>
          <a:stretch/>
        </p:blipFill>
        <p:spPr>
          <a:xfrm>
            <a:off x="5791200" y="2209800"/>
            <a:ext cx="3352800" cy="3200400"/>
          </a:xfrm>
          <a:prstGeom prst="rect">
            <a:avLst/>
          </a:prstGeom>
        </p:spPr>
      </p:pic>
    </p:spTree>
    <p:extLst>
      <p:ext uri="{BB962C8B-B14F-4D97-AF65-F5344CB8AC3E}">
        <p14:creationId xmlns:p14="http://schemas.microsoft.com/office/powerpoint/2010/main" val="12755211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Syntax rules</a:t>
            </a:r>
            <a:endParaRPr lang="en-US" dirty="0"/>
          </a:p>
        </p:txBody>
      </p:sp>
      <p:sp>
        <p:nvSpPr>
          <p:cNvPr id="3" name="Text Placeholder 2"/>
          <p:cNvSpPr>
            <a:spLocks noGrp="1"/>
          </p:cNvSpPr>
          <p:nvPr>
            <p:ph type="body" sz="quarter" idx="10"/>
          </p:nvPr>
        </p:nvSpPr>
        <p:spPr>
          <a:xfrm>
            <a:off x="228600" y="2209800"/>
            <a:ext cx="4012103" cy="4419600"/>
          </a:xfrm>
        </p:spPr>
        <p:txBody>
          <a:bodyPr/>
          <a:lstStyle/>
          <a:p>
            <a:r>
              <a:rPr lang="en-US" sz="2000" dirty="0"/>
              <a:t>Syntax or language syntax, defines the correct way to use a specific programming language.  </a:t>
            </a:r>
          </a:p>
          <a:p>
            <a:r>
              <a:rPr lang="en-US" sz="2000" dirty="0"/>
              <a:t>Syntax errors occur when you don’t follow the rules – C# can’t understand the command you’re trying to give.  If a programmer violates C# syntax, the application will not run until it is corrected.  </a:t>
            </a:r>
          </a:p>
          <a:p>
            <a:r>
              <a:rPr lang="en-US" sz="2000" dirty="0"/>
              <a:t> </a:t>
            </a:r>
            <a:r>
              <a:rPr lang="en-US" sz="1800" dirty="0" smtClean="0"/>
              <a:t>Most </a:t>
            </a:r>
            <a:r>
              <a:rPr lang="en-US" sz="1800" dirty="0"/>
              <a:t>syntax errors are typing errors.  </a:t>
            </a:r>
          </a:p>
          <a:p>
            <a:endParaRPr lang="en-US" sz="2400" dirty="0"/>
          </a:p>
        </p:txBody>
      </p:sp>
      <p:pic>
        <p:nvPicPr>
          <p:cNvPr id="4" name="Picture 3"/>
          <p:cNvPicPr>
            <a:picLocks noChangeAspect="1"/>
          </p:cNvPicPr>
          <p:nvPr/>
        </p:nvPicPr>
        <p:blipFill>
          <a:blip r:embed="rId2"/>
          <a:stretch>
            <a:fillRect/>
          </a:stretch>
        </p:blipFill>
        <p:spPr>
          <a:xfrm>
            <a:off x="4240703" y="2239108"/>
            <a:ext cx="4903297" cy="2790092"/>
          </a:xfrm>
          <a:prstGeom prst="rect">
            <a:avLst/>
          </a:prstGeom>
        </p:spPr>
      </p:pic>
    </p:spTree>
    <p:extLst>
      <p:ext uri="{BB962C8B-B14F-4D97-AF65-F5344CB8AC3E}">
        <p14:creationId xmlns:p14="http://schemas.microsoft.com/office/powerpoint/2010/main" val="42064274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Syntax rules</a:t>
            </a:r>
            <a:endParaRPr lang="en-US" dirty="0"/>
          </a:p>
        </p:txBody>
      </p:sp>
      <p:sp>
        <p:nvSpPr>
          <p:cNvPr id="3" name="Text Placeholder 2"/>
          <p:cNvSpPr>
            <a:spLocks noGrp="1"/>
          </p:cNvSpPr>
          <p:nvPr>
            <p:ph type="body" sz="quarter" idx="10"/>
          </p:nvPr>
        </p:nvSpPr>
        <p:spPr>
          <a:xfrm>
            <a:off x="228600" y="2209800"/>
            <a:ext cx="5181600" cy="4419600"/>
          </a:xfrm>
        </p:spPr>
        <p:txBody>
          <a:bodyPr/>
          <a:lstStyle/>
          <a:p>
            <a:r>
              <a:rPr lang="en-US" sz="2400" dirty="0" smtClean="0"/>
              <a:t>A </a:t>
            </a:r>
            <a:r>
              <a:rPr lang="en-US" sz="2400" dirty="0"/>
              <a:t>nice feature of Visual Studio is it checks for syntax errors as you are writing your code.  When you move to the next line of code, the previous line is checked.  If there is an error, a red </a:t>
            </a:r>
            <a:r>
              <a:rPr lang="en-US" sz="2400" u="wavy" dirty="0">
                <a:uFill>
                  <a:solidFill>
                    <a:srgbClr val="FF0000"/>
                  </a:solidFill>
                </a:uFill>
              </a:rPr>
              <a:t>wavy</a:t>
            </a:r>
            <a:r>
              <a:rPr lang="en-US" sz="2400" u="wavy" dirty="0"/>
              <a:t> line</a:t>
            </a:r>
            <a:r>
              <a:rPr lang="en-US" sz="2400" dirty="0" smtClean="0"/>
              <a:t>. appears </a:t>
            </a:r>
            <a:r>
              <a:rPr lang="en-US" sz="2400" dirty="0"/>
              <a:t>under the part of the statement that is in error</a:t>
            </a:r>
            <a:r>
              <a:rPr lang="en-US" sz="2400" dirty="0" smtClean="0"/>
              <a:t>.</a:t>
            </a:r>
          </a:p>
          <a:p>
            <a:pPr lvl="1"/>
            <a:r>
              <a:rPr lang="en-US" sz="2400" dirty="0" smtClean="0"/>
              <a:t>Hover over the line and it will tell you what the error is</a:t>
            </a:r>
          </a:p>
          <a:p>
            <a:pPr lvl="1"/>
            <a:r>
              <a:rPr lang="en-US" sz="2400" dirty="0" smtClean="0"/>
              <a:t>You cannot run the program until errors are fixed  </a:t>
            </a:r>
            <a:endParaRPr lang="en-US" dirty="0"/>
          </a:p>
        </p:txBody>
      </p:sp>
      <p:pic>
        <p:nvPicPr>
          <p:cNvPr id="4" name="Picture 3"/>
          <p:cNvPicPr>
            <a:picLocks noChangeAspect="1"/>
          </p:cNvPicPr>
          <p:nvPr/>
        </p:nvPicPr>
        <p:blipFill>
          <a:blip r:embed="rId2"/>
          <a:stretch>
            <a:fillRect/>
          </a:stretch>
        </p:blipFill>
        <p:spPr>
          <a:xfrm>
            <a:off x="5410200" y="2390775"/>
            <a:ext cx="3716092" cy="2638425"/>
          </a:xfrm>
          <a:prstGeom prst="rect">
            <a:avLst/>
          </a:prstGeom>
        </p:spPr>
      </p:pic>
      <p:sp>
        <p:nvSpPr>
          <p:cNvPr id="5" name="TextBox 4"/>
          <p:cNvSpPr txBox="1"/>
          <p:nvPr/>
        </p:nvSpPr>
        <p:spPr>
          <a:xfrm>
            <a:off x="5334000" y="5334000"/>
            <a:ext cx="3657600" cy="646331"/>
          </a:xfrm>
          <a:prstGeom prst="rect">
            <a:avLst/>
          </a:prstGeom>
          <a:noFill/>
        </p:spPr>
        <p:txBody>
          <a:bodyPr wrap="square" rtlCol="0">
            <a:spAutoFit/>
          </a:bodyPr>
          <a:lstStyle/>
          <a:p>
            <a:r>
              <a:rPr lang="en-US" dirty="0" smtClean="0"/>
              <a:t>Enter a statement into your </a:t>
            </a:r>
            <a:r>
              <a:rPr lang="en-US" dirty="0" err="1" smtClean="0"/>
              <a:t>form.cs</a:t>
            </a:r>
            <a:r>
              <a:rPr lang="en-US" dirty="0" smtClean="0"/>
              <a:t> and observe the lines.</a:t>
            </a:r>
            <a:endParaRPr lang="en-US" dirty="0"/>
          </a:p>
        </p:txBody>
      </p:sp>
    </p:spTree>
    <p:extLst>
      <p:ext uri="{BB962C8B-B14F-4D97-AF65-F5344CB8AC3E}">
        <p14:creationId xmlns:p14="http://schemas.microsoft.com/office/powerpoint/2010/main" val="22626995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types of errors</a:t>
            </a:r>
            <a:endParaRPr lang="en-US" dirty="0"/>
          </a:p>
        </p:txBody>
      </p:sp>
      <p:sp>
        <p:nvSpPr>
          <p:cNvPr id="3" name="Text Placeholder 2"/>
          <p:cNvSpPr>
            <a:spLocks noGrp="1"/>
          </p:cNvSpPr>
          <p:nvPr>
            <p:ph type="body" sz="quarter" idx="10"/>
          </p:nvPr>
        </p:nvSpPr>
        <p:spPr/>
        <p:txBody>
          <a:bodyPr/>
          <a:lstStyle/>
          <a:p>
            <a:r>
              <a:rPr lang="en-US" dirty="0" smtClean="0"/>
              <a:t>Syntax</a:t>
            </a:r>
          </a:p>
          <a:p>
            <a:endParaRPr lang="en-US" dirty="0" smtClean="0"/>
          </a:p>
          <a:p>
            <a:endParaRPr lang="en-US" dirty="0" smtClean="0"/>
          </a:p>
          <a:p>
            <a:r>
              <a:rPr lang="en-US" dirty="0" smtClean="0"/>
              <a:t>Runtime</a:t>
            </a:r>
          </a:p>
          <a:p>
            <a:endParaRPr lang="en-US" dirty="0"/>
          </a:p>
          <a:p>
            <a:endParaRPr lang="en-US" dirty="0" smtClean="0"/>
          </a:p>
          <a:p>
            <a:r>
              <a:rPr lang="en-US" dirty="0" smtClean="0"/>
              <a:t>Logic</a:t>
            </a:r>
          </a:p>
          <a:p>
            <a:endParaRPr lang="en-US" dirty="0" smtClean="0"/>
          </a:p>
        </p:txBody>
      </p:sp>
      <p:pic>
        <p:nvPicPr>
          <p:cNvPr id="4" name="Picture 3"/>
          <p:cNvPicPr>
            <a:picLocks noChangeAspect="1"/>
          </p:cNvPicPr>
          <p:nvPr/>
        </p:nvPicPr>
        <p:blipFill>
          <a:blip r:embed="rId2"/>
          <a:stretch>
            <a:fillRect/>
          </a:stretch>
        </p:blipFill>
        <p:spPr>
          <a:xfrm>
            <a:off x="6172200" y="2209800"/>
            <a:ext cx="2362200" cy="1567389"/>
          </a:xfrm>
          <a:prstGeom prst="rect">
            <a:avLst/>
          </a:prstGeom>
        </p:spPr>
      </p:pic>
      <p:pic>
        <p:nvPicPr>
          <p:cNvPr id="5" name="Picture 4"/>
          <p:cNvPicPr>
            <a:picLocks noChangeAspect="1"/>
          </p:cNvPicPr>
          <p:nvPr/>
        </p:nvPicPr>
        <p:blipFill>
          <a:blip r:embed="rId3"/>
          <a:stretch>
            <a:fillRect/>
          </a:stretch>
        </p:blipFill>
        <p:spPr>
          <a:xfrm>
            <a:off x="6305550" y="4536097"/>
            <a:ext cx="2095500" cy="2181225"/>
          </a:xfrm>
          <a:prstGeom prst="rect">
            <a:avLst/>
          </a:prstGeom>
        </p:spPr>
      </p:pic>
      <p:pic>
        <p:nvPicPr>
          <p:cNvPr id="6" name="Picture 5"/>
          <p:cNvPicPr>
            <a:picLocks noChangeAspect="1"/>
          </p:cNvPicPr>
          <p:nvPr/>
        </p:nvPicPr>
        <p:blipFill>
          <a:blip r:embed="rId4"/>
          <a:stretch>
            <a:fillRect/>
          </a:stretch>
        </p:blipFill>
        <p:spPr>
          <a:xfrm>
            <a:off x="3124200" y="3429000"/>
            <a:ext cx="2238516" cy="1676400"/>
          </a:xfrm>
          <a:prstGeom prst="rect">
            <a:avLst/>
          </a:prstGeom>
        </p:spPr>
      </p:pic>
      <p:sp>
        <p:nvSpPr>
          <p:cNvPr id="7" name="Right Arrow 6"/>
          <p:cNvSpPr/>
          <p:nvPr/>
        </p:nvSpPr>
        <p:spPr>
          <a:xfrm>
            <a:off x="2133600" y="2514600"/>
            <a:ext cx="3733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2209800" y="4267200"/>
            <a:ext cx="838200" cy="268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752600" y="5867400"/>
            <a:ext cx="441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9124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algorithms</a:t>
            </a:r>
            <a:endParaRPr lang="en-US" dirty="0"/>
          </a:p>
        </p:txBody>
      </p:sp>
      <p:sp>
        <p:nvSpPr>
          <p:cNvPr id="3" name="Text Placeholder 2"/>
          <p:cNvSpPr>
            <a:spLocks noGrp="1"/>
          </p:cNvSpPr>
          <p:nvPr>
            <p:ph type="body" sz="quarter" idx="10"/>
          </p:nvPr>
        </p:nvSpPr>
        <p:spPr>
          <a:xfrm>
            <a:off x="152400" y="2514600"/>
            <a:ext cx="4724400" cy="3886200"/>
          </a:xfrm>
        </p:spPr>
        <p:txBody>
          <a:bodyPr/>
          <a:lstStyle/>
          <a:p>
            <a:r>
              <a:rPr lang="en-US" dirty="0" smtClean="0"/>
              <a:t>What is an algorithm &amp; why should I care? </a:t>
            </a:r>
          </a:p>
          <a:p>
            <a:pPr lvl="1"/>
            <a:r>
              <a:rPr lang="en-US" dirty="0">
                <a:hlinkClick r:id="rId2"/>
              </a:rPr>
              <a:t>https://</a:t>
            </a:r>
            <a:r>
              <a:rPr lang="en-US" dirty="0" smtClean="0">
                <a:hlinkClick r:id="rId2"/>
              </a:rPr>
              <a:t>www.khanacademy.org/computing/computer-science/algorithms/intro-to-algorithms/v/what-are-algorithms</a:t>
            </a:r>
            <a:endParaRPr lang="en-US" dirty="0" smtClean="0"/>
          </a:p>
          <a:p>
            <a:endParaRPr lang="en-US" dirty="0"/>
          </a:p>
        </p:txBody>
      </p:sp>
      <p:pic>
        <p:nvPicPr>
          <p:cNvPr id="4" name="Picture 3"/>
          <p:cNvPicPr>
            <a:picLocks noChangeAspect="1"/>
          </p:cNvPicPr>
          <p:nvPr/>
        </p:nvPicPr>
        <p:blipFill rotWithShape="1">
          <a:blip r:embed="rId3"/>
          <a:srcRect l="10320" b="16098"/>
          <a:stretch/>
        </p:blipFill>
        <p:spPr>
          <a:xfrm>
            <a:off x="5105400" y="3581400"/>
            <a:ext cx="3972839" cy="3276600"/>
          </a:xfrm>
          <a:prstGeom prst="rect">
            <a:avLst/>
          </a:prstGeom>
        </p:spPr>
      </p:pic>
    </p:spTree>
    <p:extLst>
      <p:ext uri="{BB962C8B-B14F-4D97-AF65-F5344CB8AC3E}">
        <p14:creationId xmlns:p14="http://schemas.microsoft.com/office/powerpoint/2010/main" val="2981840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Types -syntax</a:t>
            </a:r>
            <a:endParaRPr lang="en-US" dirty="0"/>
          </a:p>
        </p:txBody>
      </p:sp>
      <p:sp>
        <p:nvSpPr>
          <p:cNvPr id="3" name="Text Placeholder 2"/>
          <p:cNvSpPr>
            <a:spLocks noGrp="1"/>
          </p:cNvSpPr>
          <p:nvPr>
            <p:ph type="body" sz="quarter" idx="10"/>
          </p:nvPr>
        </p:nvSpPr>
        <p:spPr>
          <a:xfrm>
            <a:off x="228600" y="2209800"/>
            <a:ext cx="4953000" cy="4419600"/>
          </a:xfrm>
        </p:spPr>
        <p:txBody>
          <a:bodyPr/>
          <a:lstStyle/>
          <a:p>
            <a:r>
              <a:rPr lang="en-US" sz="2800" b="1" dirty="0"/>
              <a:t>Syntax errors</a:t>
            </a:r>
            <a:endParaRPr lang="en-US" sz="2800" dirty="0"/>
          </a:p>
          <a:p>
            <a:pPr lvl="1"/>
            <a:r>
              <a:rPr lang="en-US" sz="2000" dirty="0" smtClean="0"/>
              <a:t>Syntax </a:t>
            </a:r>
            <a:r>
              <a:rPr lang="en-US" sz="2000" dirty="0"/>
              <a:t>errors represent </a:t>
            </a:r>
            <a:r>
              <a:rPr lang="en-US" sz="2000" i="1" dirty="0"/>
              <a:t>grammar errors</a:t>
            </a:r>
            <a:r>
              <a:rPr lang="en-US" sz="2000" dirty="0"/>
              <a:t> in the use of the programming language.  Common examples are:</a:t>
            </a:r>
          </a:p>
          <a:p>
            <a:pPr lvl="2"/>
            <a:r>
              <a:rPr lang="en-US" sz="2000" dirty="0"/>
              <a:t>Misspelled variable and function names</a:t>
            </a:r>
          </a:p>
          <a:p>
            <a:pPr lvl="2"/>
            <a:r>
              <a:rPr lang="en-US" sz="2000" dirty="0"/>
              <a:t>Missing semicolons</a:t>
            </a:r>
          </a:p>
          <a:p>
            <a:pPr lvl="2"/>
            <a:r>
              <a:rPr lang="en-US" sz="2000" dirty="0"/>
              <a:t>Improperly matches parentheses, square brackets, and curly braces</a:t>
            </a:r>
          </a:p>
          <a:p>
            <a:pPr lvl="2"/>
            <a:r>
              <a:rPr lang="en-US" sz="2000" dirty="0"/>
              <a:t>Incorrect format in selection and loop </a:t>
            </a:r>
            <a:r>
              <a:rPr lang="en-US" sz="2000" dirty="0" smtClean="0"/>
              <a:t>statements</a:t>
            </a:r>
          </a:p>
        </p:txBody>
      </p:sp>
      <p:pic>
        <p:nvPicPr>
          <p:cNvPr id="4" name="Picture 3"/>
          <p:cNvPicPr>
            <a:picLocks noChangeAspect="1"/>
          </p:cNvPicPr>
          <p:nvPr/>
        </p:nvPicPr>
        <p:blipFill>
          <a:blip r:embed="rId2"/>
          <a:stretch>
            <a:fillRect/>
          </a:stretch>
        </p:blipFill>
        <p:spPr>
          <a:xfrm>
            <a:off x="5486400" y="2590800"/>
            <a:ext cx="3642946" cy="3734019"/>
          </a:xfrm>
          <a:prstGeom prst="rect">
            <a:avLst/>
          </a:prstGeom>
        </p:spPr>
      </p:pic>
      <p:sp>
        <p:nvSpPr>
          <p:cNvPr id="5" name="TextBox 4"/>
          <p:cNvSpPr txBox="1"/>
          <p:nvPr/>
        </p:nvSpPr>
        <p:spPr>
          <a:xfrm>
            <a:off x="5486400" y="6324819"/>
            <a:ext cx="3581400" cy="646331"/>
          </a:xfrm>
          <a:prstGeom prst="rect">
            <a:avLst/>
          </a:prstGeom>
          <a:noFill/>
        </p:spPr>
        <p:txBody>
          <a:bodyPr wrap="square" rtlCol="0">
            <a:spAutoFit/>
          </a:bodyPr>
          <a:lstStyle/>
          <a:p>
            <a:r>
              <a:rPr lang="en-US" dirty="0" smtClean="0">
                <a:solidFill>
                  <a:srgbClr val="7030A0"/>
                </a:solidFill>
              </a:rPr>
              <a:t>Just like in English…the words matter</a:t>
            </a:r>
            <a:endParaRPr lang="en-US" dirty="0">
              <a:solidFill>
                <a:srgbClr val="7030A0"/>
              </a:solidFill>
            </a:endParaRPr>
          </a:p>
        </p:txBody>
      </p:sp>
    </p:spTree>
    <p:extLst>
      <p:ext uri="{BB962C8B-B14F-4D97-AF65-F5344CB8AC3E}">
        <p14:creationId xmlns:p14="http://schemas.microsoft.com/office/powerpoint/2010/main" val="715903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Types - runtime</a:t>
            </a:r>
            <a:endParaRPr lang="en-US" dirty="0"/>
          </a:p>
        </p:txBody>
      </p:sp>
      <p:sp>
        <p:nvSpPr>
          <p:cNvPr id="3" name="Text Placeholder 2"/>
          <p:cNvSpPr>
            <a:spLocks noGrp="1"/>
          </p:cNvSpPr>
          <p:nvPr>
            <p:ph type="body" sz="quarter" idx="10"/>
          </p:nvPr>
        </p:nvSpPr>
        <p:spPr/>
        <p:txBody>
          <a:bodyPr/>
          <a:lstStyle/>
          <a:p>
            <a:r>
              <a:rPr lang="en-US" sz="2800" b="1" dirty="0" smtClean="0"/>
              <a:t>Runtime </a:t>
            </a:r>
            <a:r>
              <a:rPr lang="en-US" sz="2800" b="1" dirty="0"/>
              <a:t>errors</a:t>
            </a:r>
            <a:endParaRPr lang="en-US" sz="2800" dirty="0"/>
          </a:p>
          <a:p>
            <a:pPr lvl="1"/>
            <a:r>
              <a:rPr lang="en-US" sz="2000" dirty="0"/>
              <a:t>Runtime errors occur when a program with no syntax errors asks the computer to do something that the computer is unable to reliably do.  Common examples are</a:t>
            </a:r>
            <a:r>
              <a:rPr lang="en-US" sz="2000" dirty="0" smtClean="0"/>
              <a:t>:</a:t>
            </a:r>
          </a:p>
          <a:p>
            <a:pPr lvl="2"/>
            <a:r>
              <a:rPr lang="en-US" sz="1800" dirty="0" smtClean="0"/>
              <a:t>Trying </a:t>
            </a:r>
            <a:r>
              <a:rPr lang="en-US" sz="1800" dirty="0"/>
              <a:t>to divide by a variable that contains a value of zero</a:t>
            </a:r>
          </a:p>
          <a:p>
            <a:pPr lvl="2"/>
            <a:r>
              <a:rPr lang="en-US" sz="1800" dirty="0"/>
              <a:t>Trying to open a file that doesn't exist</a:t>
            </a:r>
          </a:p>
          <a:p>
            <a:pPr lvl="2"/>
            <a:r>
              <a:rPr lang="en-US" sz="1800" dirty="0"/>
              <a:t>There is no way for the compiler to know about these kinds of errors when the program is compiled</a:t>
            </a:r>
            <a:r>
              <a:rPr lang="en-US" sz="1800" dirty="0" smtClean="0"/>
              <a:t>.</a:t>
            </a:r>
            <a:endParaRPr lang="en-US" sz="1800" dirty="0"/>
          </a:p>
        </p:txBody>
      </p:sp>
    </p:spTree>
    <p:extLst>
      <p:ext uri="{BB962C8B-B14F-4D97-AF65-F5344CB8AC3E}">
        <p14:creationId xmlns:p14="http://schemas.microsoft.com/office/powerpoint/2010/main" val="21846008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Types - Logic</a:t>
            </a:r>
            <a:endParaRPr lang="en-US" dirty="0"/>
          </a:p>
        </p:txBody>
      </p:sp>
      <p:sp>
        <p:nvSpPr>
          <p:cNvPr id="3" name="Text Placeholder 2"/>
          <p:cNvSpPr>
            <a:spLocks noGrp="1"/>
          </p:cNvSpPr>
          <p:nvPr>
            <p:ph type="body" sz="quarter" idx="10"/>
          </p:nvPr>
        </p:nvSpPr>
        <p:spPr/>
        <p:txBody>
          <a:bodyPr/>
          <a:lstStyle/>
          <a:p>
            <a:r>
              <a:rPr lang="en-US" sz="2800" b="1" dirty="0" smtClean="0"/>
              <a:t>Logic </a:t>
            </a:r>
            <a:r>
              <a:rPr lang="en-US" sz="2800" b="1" dirty="0"/>
              <a:t>errors</a:t>
            </a:r>
            <a:endParaRPr lang="en-US" sz="2800" dirty="0"/>
          </a:p>
          <a:p>
            <a:pPr lvl="1"/>
            <a:r>
              <a:rPr lang="en-US" sz="2000" dirty="0"/>
              <a:t>Logic errors occur when there is a design flaw in your program.  Common examples are:</a:t>
            </a:r>
          </a:p>
          <a:p>
            <a:pPr lvl="2"/>
            <a:r>
              <a:rPr lang="en-US" sz="2000" dirty="0"/>
              <a:t>Multiplying when you should be dividing</a:t>
            </a:r>
          </a:p>
          <a:p>
            <a:pPr lvl="2"/>
            <a:r>
              <a:rPr lang="en-US" sz="2000" dirty="0"/>
              <a:t>Adding when you should be subtracting</a:t>
            </a:r>
          </a:p>
          <a:p>
            <a:pPr lvl="2"/>
            <a:r>
              <a:rPr lang="en-US" sz="2000" dirty="0"/>
              <a:t>Opening and using data from the wrong file</a:t>
            </a:r>
          </a:p>
          <a:p>
            <a:pPr lvl="2"/>
            <a:r>
              <a:rPr lang="en-US" sz="2000" dirty="0"/>
              <a:t>Displaying the wrong message</a:t>
            </a:r>
          </a:p>
          <a:p>
            <a:endParaRPr lang="en-US" sz="2800" dirty="0"/>
          </a:p>
        </p:txBody>
      </p:sp>
    </p:spTree>
    <p:extLst>
      <p:ext uri="{BB962C8B-B14F-4D97-AF65-F5344CB8AC3E}">
        <p14:creationId xmlns:p14="http://schemas.microsoft.com/office/powerpoint/2010/main" val="18433323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Checkpoint 2.15-2.28 on p.77</a:t>
            </a:r>
          </a:p>
          <a:p>
            <a:r>
              <a:rPr lang="en-US" dirty="0" smtClean="0">
                <a:solidFill>
                  <a:srgbClr val="FF0000"/>
                </a:solidFill>
              </a:rPr>
              <a:t>Checkpoint 2.49-2.52 on p.108</a:t>
            </a:r>
            <a:r>
              <a:rPr lang="en-US" dirty="0" smtClean="0"/>
              <a:t> </a:t>
            </a:r>
            <a:endParaRPr lang="en-US" dirty="0"/>
          </a:p>
        </p:txBody>
      </p:sp>
    </p:spTree>
    <p:extLst>
      <p:ext uri="{BB962C8B-B14F-4D97-AF65-F5344CB8AC3E}">
        <p14:creationId xmlns:p14="http://schemas.microsoft.com/office/powerpoint/2010/main" val="31374268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Testing/running a program</a:t>
            </a:r>
            <a:endParaRPr lang="en-US" dirty="0"/>
          </a:p>
        </p:txBody>
      </p:sp>
      <p:sp>
        <p:nvSpPr>
          <p:cNvPr id="3" name="Text Placeholder 2"/>
          <p:cNvSpPr>
            <a:spLocks noGrp="1"/>
          </p:cNvSpPr>
          <p:nvPr>
            <p:ph type="body" sz="quarter" idx="10"/>
          </p:nvPr>
        </p:nvSpPr>
        <p:spPr/>
        <p:txBody>
          <a:bodyPr/>
          <a:lstStyle/>
          <a:p>
            <a:r>
              <a:rPr lang="en-US" dirty="0" smtClean="0"/>
              <a:t>While developing the project you will want to test your program.. Similar to </a:t>
            </a:r>
            <a:r>
              <a:rPr lang="en-US" dirty="0" err="1" smtClean="0"/>
              <a:t>lightbot</a:t>
            </a:r>
            <a:endParaRPr lang="en-US" dirty="0" smtClean="0"/>
          </a:p>
          <a:p>
            <a:r>
              <a:rPr lang="en-US" dirty="0"/>
              <a:t>Click the </a:t>
            </a:r>
            <a:r>
              <a:rPr lang="en-US" i="1" dirty="0"/>
              <a:t>Start Debugging  </a:t>
            </a:r>
            <a:r>
              <a:rPr lang="en-US" dirty="0"/>
              <a:t>button on the toolbar </a:t>
            </a:r>
            <a:endParaRPr lang="en-US" dirty="0" smtClean="0"/>
          </a:p>
          <a:p>
            <a:pPr lvl="1"/>
            <a:r>
              <a:rPr lang="en-US" dirty="0" smtClean="0"/>
              <a:t>If there are errors, you will need to fix them prior to running</a:t>
            </a:r>
          </a:p>
          <a:p>
            <a:pPr lvl="1"/>
            <a:r>
              <a:rPr lang="en-US" dirty="0" smtClean="0"/>
              <a:t>Double click on error and it will take you to the location</a:t>
            </a:r>
          </a:p>
          <a:p>
            <a:r>
              <a:rPr lang="en-US" dirty="0" smtClean="0"/>
              <a:t>To stop running- click on the stop button</a:t>
            </a:r>
          </a:p>
          <a:p>
            <a:endParaRPr lang="en-US" dirty="0"/>
          </a:p>
        </p:txBody>
      </p:sp>
    </p:spTree>
    <p:extLst>
      <p:ext uri="{BB962C8B-B14F-4D97-AF65-F5344CB8AC3E}">
        <p14:creationId xmlns:p14="http://schemas.microsoft.com/office/powerpoint/2010/main" val="9151127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running a program &amp; fixing errors</a:t>
            </a:r>
            <a:endParaRPr lang="en-US" sz="3200" dirty="0"/>
          </a:p>
        </p:txBody>
      </p:sp>
      <p:sp>
        <p:nvSpPr>
          <p:cNvPr id="3" name="Text Placeholder 2"/>
          <p:cNvSpPr>
            <a:spLocks noGrp="1"/>
          </p:cNvSpPr>
          <p:nvPr>
            <p:ph type="body" sz="quarter" idx="10"/>
          </p:nvPr>
        </p:nvSpPr>
        <p:spPr/>
        <p:txBody>
          <a:bodyPr/>
          <a:lstStyle/>
          <a:p>
            <a:r>
              <a:rPr lang="en-US" dirty="0" smtClean="0"/>
              <a:t>Start a program and demo</a:t>
            </a:r>
          </a:p>
          <a:p>
            <a:pPr lvl="1"/>
            <a:r>
              <a:rPr lang="en-US" dirty="0" smtClean="0"/>
              <a:t>Syntax error</a:t>
            </a:r>
          </a:p>
          <a:p>
            <a:pPr lvl="1"/>
            <a:r>
              <a:rPr lang="en-US" dirty="0" smtClean="0"/>
              <a:t>Windows with information in them</a:t>
            </a:r>
          </a:p>
          <a:p>
            <a:pPr lvl="1"/>
            <a:endParaRPr lang="en-US" dirty="0" smtClean="0"/>
          </a:p>
          <a:p>
            <a:pPr lvl="1"/>
            <a:endParaRPr lang="en-US" dirty="0"/>
          </a:p>
        </p:txBody>
      </p:sp>
    </p:spTree>
    <p:extLst>
      <p:ext uri="{BB962C8B-B14F-4D97-AF65-F5344CB8AC3E}">
        <p14:creationId xmlns:p14="http://schemas.microsoft.com/office/powerpoint/2010/main" val="16512539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Commenting code</a:t>
            </a:r>
            <a:endParaRPr lang="en-US" dirty="0"/>
          </a:p>
        </p:txBody>
      </p:sp>
      <p:sp>
        <p:nvSpPr>
          <p:cNvPr id="3" name="Text Placeholder 2"/>
          <p:cNvSpPr>
            <a:spLocks noGrp="1"/>
          </p:cNvSpPr>
          <p:nvPr>
            <p:ph type="body" sz="quarter" idx="10"/>
          </p:nvPr>
        </p:nvSpPr>
        <p:spPr/>
        <p:txBody>
          <a:bodyPr/>
          <a:lstStyle/>
          <a:p>
            <a:pPr lvl="1"/>
            <a:r>
              <a:rPr lang="en-US" sz="2000" dirty="0"/>
              <a:t>Comments are descriptions, added by the programmer, of the project as a whole or code in the project to further describe what the code does.</a:t>
            </a:r>
          </a:p>
          <a:p>
            <a:pPr lvl="1"/>
            <a:r>
              <a:rPr lang="en-US" sz="2000" dirty="0"/>
              <a:t>To add a comment in C#, type two slashes ( // ) followed by the descriptive comment</a:t>
            </a:r>
          </a:p>
          <a:p>
            <a:pPr lvl="2"/>
            <a:r>
              <a:rPr lang="en-US" sz="1800" dirty="0"/>
              <a:t>There </a:t>
            </a:r>
            <a:r>
              <a:rPr lang="en-US" sz="1800" b="1" dirty="0"/>
              <a:t>can’t</a:t>
            </a:r>
            <a:r>
              <a:rPr lang="en-US" sz="1800" dirty="0"/>
              <a:t> be a space between the slashes.</a:t>
            </a:r>
          </a:p>
          <a:p>
            <a:pPr lvl="1"/>
            <a:r>
              <a:rPr lang="en-US" sz="2000" dirty="0"/>
              <a:t>The slashes can appear anywhere in a line of code (beginning or middle) but all text after the slashes is ignored.</a:t>
            </a:r>
          </a:p>
          <a:p>
            <a:pPr lvl="1"/>
            <a:r>
              <a:rPr lang="en-US" sz="2000" dirty="0"/>
              <a:t>The comments will appear in green</a:t>
            </a:r>
            <a:br>
              <a:rPr lang="en-US" sz="2000" dirty="0"/>
            </a:br>
            <a:endParaRPr lang="en-US" sz="2000" dirty="0"/>
          </a:p>
          <a:p>
            <a:pPr lvl="1"/>
            <a:r>
              <a:rPr lang="en-US" sz="2000" dirty="0"/>
              <a:t>Another type of comment allowed in C# is a block comment.</a:t>
            </a:r>
          </a:p>
          <a:p>
            <a:pPr lvl="2"/>
            <a:r>
              <a:rPr lang="en-US" sz="1800" dirty="0"/>
              <a:t>Block comments start with </a:t>
            </a:r>
            <a:r>
              <a:rPr lang="en-US" sz="1200" dirty="0"/>
              <a:t>/*</a:t>
            </a:r>
            <a:r>
              <a:rPr lang="en-US" sz="1800" dirty="0"/>
              <a:t>  and end with </a:t>
            </a:r>
            <a:r>
              <a:rPr lang="en-US" sz="1200" dirty="0"/>
              <a:t>*/</a:t>
            </a:r>
            <a:endParaRPr lang="en-US" sz="1800" dirty="0"/>
          </a:p>
          <a:p>
            <a:pPr lvl="2"/>
            <a:r>
              <a:rPr lang="en-US" sz="1800" dirty="0"/>
              <a:t>All text between the </a:t>
            </a:r>
            <a:r>
              <a:rPr lang="en-US" sz="1200" dirty="0"/>
              <a:t>/*</a:t>
            </a:r>
            <a:r>
              <a:rPr lang="en-US" sz="1800" dirty="0"/>
              <a:t> and </a:t>
            </a:r>
            <a:r>
              <a:rPr lang="en-US" sz="1200" dirty="0"/>
              <a:t>*/</a:t>
            </a:r>
            <a:r>
              <a:rPr lang="en-US" sz="1800" dirty="0"/>
              <a:t> is considered comments</a:t>
            </a:r>
          </a:p>
          <a:p>
            <a:pPr lvl="2"/>
            <a:r>
              <a:rPr lang="en-US" sz="1800" dirty="0"/>
              <a:t>C# automatically adds a </a:t>
            </a:r>
            <a:r>
              <a:rPr lang="en-US" sz="2000" dirty="0"/>
              <a:t>*</a:t>
            </a:r>
            <a:r>
              <a:rPr lang="en-US" sz="1800" dirty="0"/>
              <a:t> to every line in between</a:t>
            </a:r>
          </a:p>
          <a:p>
            <a:endParaRPr lang="en-US" sz="2400" dirty="0"/>
          </a:p>
        </p:txBody>
      </p:sp>
    </p:spTree>
    <p:extLst>
      <p:ext uri="{BB962C8B-B14F-4D97-AF65-F5344CB8AC3E}">
        <p14:creationId xmlns:p14="http://schemas.microsoft.com/office/powerpoint/2010/main" val="40699226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Commenting code</a:t>
            </a:r>
            <a:endParaRPr lang="en-US" dirty="0"/>
          </a:p>
        </p:txBody>
      </p:sp>
      <p:sp>
        <p:nvSpPr>
          <p:cNvPr id="3" name="Text Placeholder 2"/>
          <p:cNvSpPr>
            <a:spLocks noGrp="1"/>
          </p:cNvSpPr>
          <p:nvPr>
            <p:ph type="body" sz="quarter" idx="10"/>
          </p:nvPr>
        </p:nvSpPr>
        <p:spPr/>
        <p:txBody>
          <a:bodyPr/>
          <a:lstStyle/>
          <a:p>
            <a:pPr lvl="1"/>
            <a:r>
              <a:rPr lang="en-US" dirty="0"/>
              <a:t>Types of Program Documentation</a:t>
            </a:r>
          </a:p>
          <a:p>
            <a:pPr lvl="2"/>
            <a:r>
              <a:rPr lang="en-US" i="1" dirty="0"/>
              <a:t>Application </a:t>
            </a:r>
            <a:r>
              <a:rPr lang="en-US" dirty="0"/>
              <a:t> level – describes the name of the project, programmer name, date, purpose and any changes made to the application. </a:t>
            </a:r>
          </a:p>
          <a:p>
            <a:pPr lvl="3"/>
            <a:r>
              <a:rPr lang="en-US" dirty="0"/>
              <a:t>For now, enter the general program documentation in the </a:t>
            </a:r>
            <a:r>
              <a:rPr lang="en-US" u="sng" dirty="0"/>
              <a:t>code for the main form</a:t>
            </a:r>
            <a:r>
              <a:rPr lang="en-US" dirty="0"/>
              <a:t>. </a:t>
            </a:r>
          </a:p>
          <a:p>
            <a:pPr lvl="3"/>
            <a:r>
              <a:rPr lang="en-US" dirty="0"/>
              <a:t>Enter the comments above the </a:t>
            </a:r>
            <a:r>
              <a:rPr lang="en-US" i="1" dirty="0"/>
              <a:t>using System</a:t>
            </a:r>
            <a:r>
              <a:rPr lang="en-US" dirty="0"/>
              <a:t>;</a:t>
            </a:r>
            <a:r>
              <a:rPr lang="en-US" i="1" dirty="0"/>
              <a:t> </a:t>
            </a:r>
            <a:r>
              <a:rPr lang="en-US" dirty="0"/>
              <a:t>  statement</a:t>
            </a:r>
          </a:p>
          <a:p>
            <a:pPr lvl="3"/>
            <a:r>
              <a:rPr lang="en-US" dirty="0"/>
              <a:t>Use the following </a:t>
            </a:r>
            <a:r>
              <a:rPr lang="en-US" u="sng" dirty="0"/>
              <a:t>general program documentation</a:t>
            </a:r>
            <a:r>
              <a:rPr lang="en-US" dirty="0"/>
              <a:t> for all projects in this course</a:t>
            </a:r>
            <a:r>
              <a:rPr lang="en-US" dirty="0" smtClean="0"/>
              <a:t>: (next slide)</a:t>
            </a:r>
            <a:endParaRPr lang="en-US" dirty="0"/>
          </a:p>
          <a:p>
            <a:endParaRPr lang="en-US" dirty="0"/>
          </a:p>
        </p:txBody>
      </p:sp>
    </p:spTree>
    <p:extLst>
      <p:ext uri="{BB962C8B-B14F-4D97-AF65-F5344CB8AC3E}">
        <p14:creationId xmlns:p14="http://schemas.microsoft.com/office/powerpoint/2010/main" val="3544817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 header</a:t>
            </a:r>
            <a:endParaRPr lang="en-US" dirty="0"/>
          </a:p>
        </p:txBody>
      </p:sp>
      <p:pic>
        <p:nvPicPr>
          <p:cNvPr id="4" name="Picture 3"/>
          <p:cNvPicPr>
            <a:picLocks noChangeAspect="1"/>
          </p:cNvPicPr>
          <p:nvPr/>
        </p:nvPicPr>
        <p:blipFill>
          <a:blip r:embed="rId2"/>
          <a:stretch>
            <a:fillRect/>
          </a:stretch>
        </p:blipFill>
        <p:spPr>
          <a:xfrm>
            <a:off x="342900" y="2438400"/>
            <a:ext cx="8382000" cy="3948694"/>
          </a:xfrm>
          <a:prstGeom prst="rect">
            <a:avLst/>
          </a:prstGeom>
        </p:spPr>
      </p:pic>
    </p:spTree>
    <p:extLst>
      <p:ext uri="{BB962C8B-B14F-4D97-AF65-F5344CB8AC3E}">
        <p14:creationId xmlns:p14="http://schemas.microsoft.com/office/powerpoint/2010/main" val="37863268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Documenting code</a:t>
            </a:r>
            <a:endParaRPr lang="en-US" dirty="0"/>
          </a:p>
        </p:txBody>
      </p:sp>
      <p:sp>
        <p:nvSpPr>
          <p:cNvPr id="3" name="Text Placeholder 2"/>
          <p:cNvSpPr>
            <a:spLocks noGrp="1"/>
          </p:cNvSpPr>
          <p:nvPr>
            <p:ph type="body" sz="quarter" idx="10"/>
          </p:nvPr>
        </p:nvSpPr>
        <p:spPr/>
        <p:txBody>
          <a:bodyPr/>
          <a:lstStyle/>
          <a:p>
            <a:r>
              <a:rPr lang="en-US" sz="2400" i="1" dirty="0"/>
              <a:t>Method documentation </a:t>
            </a:r>
            <a:r>
              <a:rPr lang="en-US" sz="2400" dirty="0"/>
              <a:t>identifies the purpose of each method.</a:t>
            </a:r>
          </a:p>
          <a:p>
            <a:pPr lvl="1"/>
            <a:r>
              <a:rPr lang="en-US" sz="2000" dirty="0"/>
              <a:t>For each method, provide a 1-2 sentence description of the method’s purpose (complete sentences</a:t>
            </a:r>
            <a:r>
              <a:rPr lang="en-US" sz="2000" dirty="0" smtClean="0"/>
              <a:t>)</a:t>
            </a:r>
            <a:endParaRPr lang="en-US" sz="2000" dirty="0"/>
          </a:p>
          <a:p>
            <a:r>
              <a:rPr lang="en-US" sz="2400" i="1" dirty="0"/>
              <a:t>Variables and Constants</a:t>
            </a:r>
            <a:r>
              <a:rPr lang="en-US" sz="2400" dirty="0"/>
              <a:t> </a:t>
            </a:r>
          </a:p>
          <a:p>
            <a:pPr lvl="1"/>
            <a:r>
              <a:rPr lang="en-US" sz="2000" dirty="0"/>
              <a:t>For each variable and constant (described in next unit), provide a purpose for the variable/constant using inline comments.</a:t>
            </a:r>
          </a:p>
          <a:p>
            <a:r>
              <a:rPr lang="en-US" sz="2400" i="1" dirty="0"/>
              <a:t>Code  </a:t>
            </a:r>
            <a:endParaRPr lang="en-US" sz="2400" dirty="0"/>
          </a:p>
          <a:p>
            <a:r>
              <a:rPr lang="en-US" sz="2000" dirty="0"/>
              <a:t>For more complex blocks of code, provide internal documentation describing what the logic does.</a:t>
            </a:r>
            <a:br>
              <a:rPr lang="en-US" sz="2000" dirty="0"/>
            </a:br>
            <a:endParaRPr lang="en-US" sz="2000" dirty="0"/>
          </a:p>
        </p:txBody>
      </p:sp>
    </p:spTree>
    <p:extLst>
      <p:ext uri="{BB962C8B-B14F-4D97-AF65-F5344CB8AC3E}">
        <p14:creationId xmlns:p14="http://schemas.microsoft.com/office/powerpoint/2010/main" val="13181003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Welcome to MSTC&amp;quot;&quot;/&gt;&lt;property id=&quot;20307&quot; value=&quot;313&quot;/&gt;&lt;/object&gt;&lt;object type=&quot;3&quot; unique_id=&quot;10109&quot;&gt;&lt;property id=&quot;20148&quot; value=&quot;5&quot;/&gt;&lt;property id=&quot;20300&quot; value=&quot;Slide 2 - &amp;quot;Overview&amp;quot;&quot;/&gt;&lt;property id=&quot;20307&quot; value=&quot;314&quot;/&gt;&lt;/object&gt;&lt;object type=&quot;3&quot; unique_id=&quot;10110&quot;&gt;&lt;property id=&quot;20148&quot; value=&quot;5&quot;/&gt;&lt;property id=&quot;20300&quot; value=&quot;Slide 3 - &amp;quot;Program Success orientation&amp;#x0D;&amp;#x0A;(PSO)&amp;quot;&quot;/&gt;&lt;property id=&quot;20307&quot; value=&quot;315&quot;/&gt;&lt;/object&gt;&lt;object type=&quot;3&quot; unique_id=&quot;10111&quot;&gt;&lt;property id=&quot;20148&quot; value=&quot;5&quot;/&gt;&lt;property id=&quot;20300&quot; value=&quot;Slide 5 - &amp;quot;MSTC Network Login&amp;quot;&quot;/&gt;&lt;property id=&quot;20307&quot; value=&quot;316&quot;/&gt;&lt;/object&gt;&lt;object type=&quot;3&quot; unique_id=&quot;10113&quot;&gt;&lt;property id=&quot;20148&quot; value=&quot;5&quot;/&gt;&lt;property id=&quot;20300&quot; value=&quot;Slide 6 - &amp;quot;User Profiles&amp;quot;&quot;/&gt;&lt;property id=&quot;20307&quot; value=&quot;318&quot;/&gt;&lt;/object&gt;&lt;object type=&quot;3&quot; unique_id=&quot;10114&quot;&gt;&lt;property id=&quot;20148&quot; value=&quot;5&quot;/&gt;&lt;property id=&quot;20300&quot; value=&quot;Slide 7 - &amp;quot;MyMSTC&amp;quot;&quot;/&gt;&lt;property id=&quot;20307&quot; value=&quot;319&quot;/&gt;&lt;/object&gt;&lt;object type=&quot;3&quot; unique_id=&quot;10115&quot;&gt;&lt;property id=&quot;20148&quot; value=&quot;5&quot;/&gt;&lt;property id=&quot;20300&quot; value=&quot;Slide 8 - &amp;quot;MSTC Email&amp;quot;&quot;/&gt;&lt;property id=&quot;20307&quot; value=&quot;320&quot;/&gt;&lt;/object&gt;&lt;object type=&quot;3&quot; unique_id=&quot;10116&quot;&gt;&lt;property id=&quot;20148&quot; value=&quot;5&quot;/&gt;&lt;property id=&quot;20300&quot; value=&quot;Slide 9 - &amp;quot;MSTC Email&amp;quot;&quot;/&gt;&lt;property id=&quot;20307&quot; value=&quot;321&quot;/&gt;&lt;/object&gt;&lt;object type=&quot;3&quot; unique_id=&quot;10117&quot;&gt;&lt;property id=&quot;20148&quot; value=&quot;5&quot;/&gt;&lt;property id=&quot;20300&quot; value=&quot;Slide 10 - &amp;quot;Online Grades&amp;quot;&quot;/&gt;&lt;property id=&quot;20307&quot; value=&quot;322&quot;/&gt;&lt;/object&gt;&lt;object type=&quot;3&quot; unique_id=&quot;10118&quot;&gt;&lt;property id=&quot;20148&quot; value=&quot;5&quot;/&gt;&lt;property id=&quot;20300&quot; value=&quot;Slide 11 - &amp;quot;Computer at Home&amp;quot;&quot;/&gt;&lt;property id=&quot;20307&quot; value=&quot;323&quot;/&gt;&lt;/object&gt;&lt;object type=&quot;3&quot; unique_id=&quot;10223&quot;&gt;&lt;property id=&quot;20148&quot; value=&quot;5&quot;/&gt;&lt;property id=&quot;20300&quot; value=&quot;Slide 12 - &amp;quot;Software Needs&amp;quot;&quot;/&gt;&lt;property id=&quot;20307&quot; value=&quot;324&quot;/&gt;&lt;/object&gt;&lt;object type=&quot;3&quot; unique_id=&quot;10285&quot;&gt;&lt;property id=&quot;20148&quot; value=&quot;5&quot;/&gt;&lt;property id=&quot;20300&quot; value=&quot;Slide 14 - &amp;quot;Network STorage&amp;quot;&quot;/&gt;&lt;property id=&quot;20307&quot; value=&quot;326&quot;/&gt;&lt;/object&gt;&lt;object type=&quot;3&quot; unique_id=&quot;10286&quot;&gt;&lt;property id=&quot;20148&quot; value=&quot;5&quot;/&gt;&lt;property id=&quot;20300&quot; value=&quot;Slide 15 - &amp;quot;Cloud Storage&amp;quot;&quot;/&gt;&lt;property id=&quot;20307&quot; value=&quot;327&quot;/&gt;&lt;/object&gt;&lt;object type=&quot;3&quot; unique_id=&quot;10389&quot;&gt;&lt;property id=&quot;20148&quot; value=&quot;5&quot;/&gt;&lt;property id=&quot;20300&quot; value=&quot;Slide 13 - &amp;quot;Other Computer Resources&amp;quot;&quot;/&gt;&lt;property id=&quot;20307&quot; value=&quot;331&quot;/&gt;&lt;/object&gt;&lt;object type=&quot;3&quot; unique_id=&quot;10390&quot;&gt;&lt;property id=&quot;20148&quot; value=&quot;5&quot;/&gt;&lt;property id=&quot;20300&quot; value=&quot;Slide 16 - &amp;quot;Printing in the Lab&amp;quot;&quot;/&gt;&lt;property id=&quot;20307&quot; value=&quot;328&quot;/&gt;&lt;/object&gt;&lt;object type=&quot;3&quot; unique_id=&quot;10391&quot;&gt;&lt;property id=&quot;20148&quot; value=&quot;5&quot;/&gt;&lt;property id=&quot;20300&quot; value=&quot;Slide 17 - &amp;quot;C.A.S.S.&amp;quot;&quot;/&gt;&lt;property id=&quot;20307&quot; value=&quot;329&quot;/&gt;&lt;/object&gt;&lt;object type=&quot;3&quot; unique_id=&quot;10392&quot;&gt;&lt;property id=&quot;20148&quot; value=&quot;5&quot;/&gt;&lt;property id=&quot;20300&quot; value=&quot;Slide 18 - &amp;quot;Course Website &amp;amp; Syllabus&amp;quot;&quot;/&gt;&lt;property id=&quot;20307&quot; value=&quot;330&quot;/&gt;&lt;/object&gt;&lt;object type=&quot;3&quot; unique_id=&quot;10393&quot;&gt;&lt;property id=&quot;20148&quot; value=&quot;5&quot;/&gt;&lt;property id=&quot;20300&quot; value=&quot;Slide 4 - &amp;quot;Mac Lab&amp;quot;&quot;/&gt;&lt;property id=&quot;20307&quot; value=&quot;332&quot;/&gt;&lt;/object&gt;&lt;/object&gt;&lt;/object&gt;&lt;/database&gt;"/>
  <p:tag name="SECTOMILLISECCONVERTED" val="1"/>
</p:tagLst>
</file>

<file path=ppt/theme/theme1.xml><?xml version="1.0" encoding="utf-8"?>
<a:theme xmlns:a="http://schemas.openxmlformats.org/drawingml/2006/main" name="MSTC PowerPoint Templat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3F3E4A144E674BAC6F2237AADC6794" ma:contentTypeVersion="0" ma:contentTypeDescription="Create a new document." ma:contentTypeScope="" ma:versionID="4144a10a846bd135ba26dc4bb1837225">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7D8B3A-6C63-4BAC-85AE-A48571BBC96E}">
  <ds:schemaRefs>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http://purl.org/dc/elements/1.1/"/>
    <ds:schemaRef ds:uri="http://purl.org/dc/dcmitype/"/>
    <ds:schemaRef ds:uri="http://purl.org/dc/terms/"/>
    <ds:schemaRef ds:uri="http://schemas.microsoft.com/office/2006/documentManagement/types"/>
  </ds:schemaRefs>
</ds:datastoreItem>
</file>

<file path=customXml/itemProps2.xml><?xml version="1.0" encoding="utf-8"?>
<ds:datastoreItem xmlns:ds="http://schemas.openxmlformats.org/officeDocument/2006/customXml" ds:itemID="{AAF93524-A8A9-4625-BB9D-0886DB6626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57FCF5A-64A1-4222-9B63-E4E98EF2BD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MSTC PowerPoint Template</Template>
  <TotalTime>1735</TotalTime>
  <Words>6450</Words>
  <Application>Microsoft Office PowerPoint</Application>
  <PresentationFormat>On-screen Show (4:3)</PresentationFormat>
  <Paragraphs>704</Paragraphs>
  <Slides>109</Slides>
  <Notes>9</Notes>
  <HiddenSlides>3</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14" baseType="lpstr">
      <vt:lpstr>Arial</vt:lpstr>
      <vt:lpstr>Marlett</vt:lpstr>
      <vt:lpstr>Wingdings 2</vt:lpstr>
      <vt:lpstr>MSTC PowerPoint Template</vt:lpstr>
      <vt:lpstr>Document</vt:lpstr>
      <vt:lpstr>Unit 2 – Intro to Program Development</vt:lpstr>
      <vt:lpstr>Overview</vt:lpstr>
      <vt:lpstr>Overview</vt:lpstr>
      <vt:lpstr>PowerPoint Presentation</vt:lpstr>
      <vt:lpstr>Creating programs</vt:lpstr>
      <vt:lpstr>Creating programs</vt:lpstr>
      <vt:lpstr>Creating programs</vt:lpstr>
      <vt:lpstr>Algorithm Example</vt:lpstr>
      <vt:lpstr>algorithms</vt:lpstr>
      <vt:lpstr>PowerPoint Presentation</vt:lpstr>
      <vt:lpstr>Creating programs</vt:lpstr>
      <vt:lpstr>Creating programs</vt:lpstr>
      <vt:lpstr>objects</vt:lpstr>
      <vt:lpstr>objects</vt:lpstr>
      <vt:lpstr>Classes &amp; objects</vt:lpstr>
      <vt:lpstr>Class and Object relationship</vt:lpstr>
      <vt:lpstr>PowerPoint Presentation</vt:lpstr>
      <vt:lpstr>Visual Studio</vt:lpstr>
      <vt:lpstr>Visual Studio framework</vt:lpstr>
      <vt:lpstr>Starting visual studio</vt:lpstr>
      <vt:lpstr>visual studio</vt:lpstr>
      <vt:lpstr>VS file structure</vt:lpstr>
      <vt:lpstr>VS file structure</vt:lpstr>
      <vt:lpstr>PowerPoint Presentation</vt:lpstr>
      <vt:lpstr>Visual studio rules</vt:lpstr>
      <vt:lpstr>Saving a project</vt:lpstr>
      <vt:lpstr>Look at the generated code</vt:lpstr>
      <vt:lpstr>Other VS files</vt:lpstr>
      <vt:lpstr>visual studio default windows</vt:lpstr>
      <vt:lpstr>Docking and sliding windows</vt:lpstr>
      <vt:lpstr>VS additional information</vt:lpstr>
      <vt:lpstr>VS additional information</vt:lpstr>
      <vt:lpstr>VS additional information</vt:lpstr>
      <vt:lpstr>Open Existing Projects</vt:lpstr>
      <vt:lpstr>Reminder - Course files on OneDrive</vt:lpstr>
      <vt:lpstr>Customize Visual Studio IDE</vt:lpstr>
      <vt:lpstr>Import VS Settings, part 1</vt:lpstr>
      <vt:lpstr>Import VS Settings, part 2</vt:lpstr>
      <vt:lpstr>Set default folder</vt:lpstr>
      <vt:lpstr>Managing the IDE</vt:lpstr>
      <vt:lpstr>Windows form designer window</vt:lpstr>
      <vt:lpstr>Changing form names</vt:lpstr>
      <vt:lpstr>Changing form names</vt:lpstr>
      <vt:lpstr>Naming objects</vt:lpstr>
      <vt:lpstr>Naming objects</vt:lpstr>
      <vt:lpstr>Form properties</vt:lpstr>
      <vt:lpstr>Form properties</vt:lpstr>
      <vt:lpstr>Form properties</vt:lpstr>
      <vt:lpstr>Form properties</vt:lpstr>
      <vt:lpstr>Steps to complete for every new form</vt:lpstr>
      <vt:lpstr>Adding controls</vt:lpstr>
      <vt:lpstr>4 ways to add a control</vt:lpstr>
      <vt:lpstr>Manipulating controls</vt:lpstr>
      <vt:lpstr>assignment</vt:lpstr>
      <vt:lpstr>labels</vt:lpstr>
      <vt:lpstr>Label properties</vt:lpstr>
      <vt:lpstr>Label properties</vt:lpstr>
      <vt:lpstr>Label properties</vt:lpstr>
      <vt:lpstr>Label properties</vt:lpstr>
      <vt:lpstr>Label Tips</vt:lpstr>
      <vt:lpstr>Label Tips</vt:lpstr>
      <vt:lpstr>Picture box</vt:lpstr>
      <vt:lpstr>Picture box properties</vt:lpstr>
      <vt:lpstr>Picture box Tip</vt:lpstr>
      <vt:lpstr>Picture box tip</vt:lpstr>
      <vt:lpstr>Impact of resizing image</vt:lpstr>
      <vt:lpstr>Picture box properties</vt:lpstr>
      <vt:lpstr>Picture box Resource choice</vt:lpstr>
      <vt:lpstr>Picture boxes &amp; animated gifs</vt:lpstr>
      <vt:lpstr>assignments</vt:lpstr>
      <vt:lpstr>Buttons</vt:lpstr>
      <vt:lpstr>Code window</vt:lpstr>
      <vt:lpstr>Code window</vt:lpstr>
      <vt:lpstr>Code Window</vt:lpstr>
      <vt:lpstr>Code Window</vt:lpstr>
      <vt:lpstr>Code window</vt:lpstr>
      <vt:lpstr>Event handler</vt:lpstr>
      <vt:lpstr>Adding code to a control</vt:lpstr>
      <vt:lpstr>Change background color</vt:lpstr>
      <vt:lpstr>intellisense</vt:lpstr>
      <vt:lpstr>intellisense</vt:lpstr>
      <vt:lpstr>intellisense</vt:lpstr>
      <vt:lpstr>Switching views</vt:lpstr>
      <vt:lpstr>Deleting excess events</vt:lpstr>
      <vt:lpstr>Deleting excess events</vt:lpstr>
      <vt:lpstr>Deleting excess events</vt:lpstr>
      <vt:lpstr>Syntax rules</vt:lpstr>
      <vt:lpstr>Syntax rules</vt:lpstr>
      <vt:lpstr>3 types of errors</vt:lpstr>
      <vt:lpstr>Error Types -syntax</vt:lpstr>
      <vt:lpstr>Error Types - runtime</vt:lpstr>
      <vt:lpstr>Error Types - Logic</vt:lpstr>
      <vt:lpstr>Homework</vt:lpstr>
      <vt:lpstr>Testing/running a program</vt:lpstr>
      <vt:lpstr>running a program &amp; fixing errors</vt:lpstr>
      <vt:lpstr>Commenting code</vt:lpstr>
      <vt:lpstr>Commenting code</vt:lpstr>
      <vt:lpstr>Comment header</vt:lpstr>
      <vt:lpstr>Documenting code</vt:lpstr>
      <vt:lpstr>Documenting methods</vt:lpstr>
      <vt:lpstr>Assignment</vt:lpstr>
      <vt:lpstr>Summary documentation</vt:lpstr>
      <vt:lpstr>Summary documentation</vt:lpstr>
      <vt:lpstr>More on object oriented</vt:lpstr>
      <vt:lpstr>More on object oriented</vt:lpstr>
      <vt:lpstr>More on object oriented</vt:lpstr>
      <vt:lpstr>More on object oriented</vt:lpstr>
      <vt:lpstr>Visual studio help system</vt:lpstr>
      <vt:lpstr>assignment</vt:lpstr>
    </vt:vector>
  </TitlesOfParts>
  <Company>MSTC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MSTC</dc:title>
  <dc:creator>Gaul, Volker</dc:creator>
  <cp:lastModifiedBy>Presley, Brent A</cp:lastModifiedBy>
  <cp:revision>180</cp:revision>
  <cp:lastPrinted>2013-01-16T16:22:27Z</cp:lastPrinted>
  <dcterms:created xsi:type="dcterms:W3CDTF">2013-08-16T14:20:36Z</dcterms:created>
  <dcterms:modified xsi:type="dcterms:W3CDTF">2015-08-31T15:50:41Z</dcterms:modified>
</cp:coreProperties>
</file>